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58" r:id="rId5"/>
    <p:sldId id="264" r:id="rId6"/>
    <p:sldId id="273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5F7"/>
          </a:solidFill>
        </a:fill>
      </a:tcStyle>
    </a:wholeTbl>
    <a:band2H>
      <a:tcTxStyle/>
      <a:tcStyle>
        <a:tcBdr/>
        <a:fill>
          <a:solidFill>
            <a:srgbClr val="E7F2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BCD"/>
          </a:solidFill>
        </a:fill>
      </a:tcStyle>
    </a:wholeTbl>
    <a:band2H>
      <a:tcTxStyle/>
      <a:tcStyle>
        <a:tcBdr/>
        <a:fill>
          <a:solidFill>
            <a:srgbClr val="EE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CEE"/>
          </a:solidFill>
        </a:fill>
      </a:tcStyle>
    </a:wholeTbl>
    <a:band2H>
      <a:tcTxStyle/>
      <a:tcStyle>
        <a:tcBdr/>
        <a:fill>
          <a:solidFill>
            <a:srgbClr val="F0EE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20"/>
  </p:normalViewPr>
  <p:slideViewPr>
    <p:cSldViewPr snapToGrid="0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900"/>
            </a:lvl1pPr>
            <a:lvl2pPr marL="0" indent="0">
              <a:buSzTx/>
              <a:buFontTx/>
              <a:buNone/>
              <a:defRPr sz="900"/>
            </a:lvl2pPr>
            <a:lvl3pPr marL="0" indent="0">
              <a:buSzTx/>
              <a:buFontTx/>
              <a:buNone/>
              <a:defRPr sz="900"/>
            </a:lvl3pPr>
            <a:lvl4pPr marL="0" indent="0">
              <a:buSzTx/>
              <a:buFontTx/>
              <a:buNone/>
              <a:defRPr sz="900"/>
            </a:lvl4pPr>
            <a:lvl5pPr marL="0" indent="0">
              <a:buSzTx/>
              <a:buFontTx/>
              <a:buNone/>
              <a:defRPr sz="9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122529" y="6423344"/>
            <a:ext cx="231273" cy="2311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1009650" y="3045136"/>
            <a:ext cx="10172700" cy="28032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1009650" y="0"/>
            <a:ext cx="10172701" cy="304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14925" y="2518380"/>
            <a:ext cx="1962150" cy="1962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81875" y="2518380"/>
            <a:ext cx="1962150" cy="1962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847975" y="2518380"/>
            <a:ext cx="1962150" cy="19621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-3" y="0"/>
            <a:ext cx="216180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0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0030200" y="0"/>
            <a:ext cx="216180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3823394" y="1009650"/>
            <a:ext cx="3548960" cy="4838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: Shape 3"/>
          <p:cNvSpPr>
            <a:spLocks noGrp="1"/>
          </p:cNvSpPr>
          <p:nvPr>
            <p:ph type="pic" idx="13"/>
          </p:nvPr>
        </p:nvSpPr>
        <p:spPr>
          <a:xfrm>
            <a:off x="-3" y="0"/>
            <a:ext cx="6096005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: Shape 3"/>
          <p:cNvSpPr>
            <a:spLocks noGrp="1"/>
          </p:cNvSpPr>
          <p:nvPr>
            <p:ph type="pic" idx="13"/>
          </p:nvPr>
        </p:nvSpPr>
        <p:spPr>
          <a:xfrm>
            <a:off x="-3" y="0"/>
            <a:ext cx="6096005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5" name="Picture Placeholder 3"/>
          <p:cNvSpPr>
            <a:spLocks noGrp="1"/>
          </p:cNvSpPr>
          <p:nvPr>
            <p:ph type="pic" idx="14"/>
          </p:nvPr>
        </p:nvSpPr>
        <p:spPr>
          <a:xfrm>
            <a:off x="6095998" y="0"/>
            <a:ext cx="6096002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: Shape 3"/>
          <p:cNvSpPr>
            <a:spLocks noGrp="1"/>
          </p:cNvSpPr>
          <p:nvPr>
            <p:ph type="pic" idx="13"/>
          </p:nvPr>
        </p:nvSpPr>
        <p:spPr>
          <a:xfrm>
            <a:off x="6095998" y="0"/>
            <a:ext cx="6096002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2"/>
          <p:cNvSpPr>
            <a:spLocks noGrp="1"/>
          </p:cNvSpPr>
          <p:nvPr>
            <p:ph type="pic" idx="13"/>
          </p:nvPr>
        </p:nvSpPr>
        <p:spPr>
          <a:xfrm>
            <a:off x="393699" y="393700"/>
            <a:ext cx="11404601" cy="607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178" name="Picture Placeholder 8"/>
          <p:cNvSpPr>
            <a:spLocks noGrp="1"/>
          </p:cNvSpPr>
          <p:nvPr>
            <p:ph type="pic" idx="13"/>
          </p:nvPr>
        </p:nvSpPr>
        <p:spPr>
          <a:xfrm>
            <a:off x="348343" y="349929"/>
            <a:ext cx="11495314" cy="61597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4" cy="685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00548" y="1009650"/>
            <a:ext cx="3390902" cy="21854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91450" y="1009650"/>
            <a:ext cx="3390900" cy="21854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09649" y="1009650"/>
            <a:ext cx="3390902" cy="21854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2543175" cy="241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1009650"/>
            <a:ext cx="2543175" cy="241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639175" y="1009650"/>
            <a:ext cx="2543175" cy="483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07478" y="1009650"/>
            <a:ext cx="5774872" cy="2038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02173" y="1225550"/>
            <a:ext cx="2787653" cy="1987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78799" y="1225550"/>
            <a:ext cx="2787656" cy="1987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225546" y="1225550"/>
            <a:ext cx="2787657" cy="1987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43346" y="2428605"/>
            <a:ext cx="3418808" cy="32009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74" name="Picture Placeholder 6"/>
          <p:cNvSpPr>
            <a:spLocks noGrp="1"/>
          </p:cNvSpPr>
          <p:nvPr>
            <p:ph type="pic" idx="14"/>
          </p:nvPr>
        </p:nvSpPr>
        <p:spPr>
          <a:xfrm>
            <a:off x="0" y="0"/>
            <a:ext cx="6858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3" name="Picture Placeholder 6"/>
          <p:cNvSpPr>
            <a:spLocks noGrp="1"/>
          </p:cNvSpPr>
          <p:nvPr>
            <p:ph type="pic" sz="half" idx="14"/>
          </p:nvPr>
        </p:nvSpPr>
        <p:spPr>
          <a:xfrm>
            <a:off x="9144000" y="0"/>
            <a:ext cx="3048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06328" y="6240782"/>
            <a:ext cx="231273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titleStyle>
    <p:bodyStyle>
      <a:lvl1pPr marL="228600" marR="0" indent="-228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7112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1219200" marR="0" indent="-304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1752600" marR="0" indent="-381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2336800" marR="0" indent="-508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25400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29972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34544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39116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Placeholder 4" descr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2" name="Rectangle 8"/>
          <p:cNvSpPr/>
          <p:nvPr/>
        </p:nvSpPr>
        <p:spPr>
          <a:xfrm>
            <a:off x="348343" y="348340"/>
            <a:ext cx="11495314" cy="6161320"/>
          </a:xfrm>
          <a:prstGeom prst="rect">
            <a:avLst/>
          </a:prstGeom>
          <a:solidFill>
            <a:srgbClr val="062B0A">
              <a:alpha val="4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193" name="Rectangle 4"/>
          <p:cNvSpPr/>
          <p:nvPr/>
        </p:nvSpPr>
        <p:spPr>
          <a:xfrm>
            <a:off x="2645841" y="348340"/>
            <a:ext cx="3446984" cy="6161320"/>
          </a:xfrm>
          <a:prstGeom prst="rect">
            <a:avLst/>
          </a:prstGeom>
          <a:solidFill>
            <a:srgbClr val="FFFFFF">
              <a:alpha val="72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194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76" y="1620740"/>
            <a:ext cx="3659586" cy="25959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BF9E1C-E183-4545-BADD-208D732C1E56}"/>
              </a:ext>
            </a:extLst>
          </p:cNvPr>
          <p:cNvSpPr txBox="1"/>
          <p:nvPr/>
        </p:nvSpPr>
        <p:spPr>
          <a:xfrm>
            <a:off x="6509854" y="1620740"/>
            <a:ext cx="4916774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/>
              <a:cs typeface="Helvetica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/>
              <a:cs typeface="Helvetica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Regular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/>
                <a:cs typeface="Helvetica"/>
              </a:rPr>
              <a:t>FUNDACIÓN POR MÉXICO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Regular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/>
              <a:cs typeface="Helvetica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Regular"/>
              <a:cs typeface="Helvetica"/>
              <a:sym typeface="Helvetica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Regular"/>
              <a:cs typeface="Helvetica"/>
              <a:sym typeface="Helvetica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/>
                <a:cs typeface="Helvetica"/>
              </a:rPr>
              <a:t>PRESENTADO POR: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Regular"/>
                <a:cs typeface="Helvetica"/>
                <a:sym typeface="Helvetica"/>
              </a:rPr>
              <a:t>KARLA MAWCINITT BUENO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/>
                <a:cs typeface="Helvetica"/>
              </a:rPr>
              <a:t>PRESIDENTA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Regular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n 43" descr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37605" y="3123507"/>
            <a:ext cx="2192111" cy="317627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8"/>
          <p:cNvSpPr/>
          <p:nvPr/>
        </p:nvSpPr>
        <p:spPr>
          <a:xfrm>
            <a:off x="380898" y="348340"/>
            <a:ext cx="5757822" cy="6161320"/>
          </a:xfrm>
          <a:prstGeom prst="rect">
            <a:avLst/>
          </a:prstGeom>
          <a:solidFill>
            <a:srgbClr val="807673">
              <a:alpha val="2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275" name="Picture Placeholder 113" descr="Picture Placeholder 113"/>
          <p:cNvPicPr>
            <a:picLocks noGrp="1" noChangeAspect="1"/>
          </p:cNvPicPr>
          <p:nvPr>
            <p:ph type="pic" idx="15"/>
          </p:nvPr>
        </p:nvPicPr>
        <p:blipFill>
          <a:blip r:embed="rId3"/>
          <a:stretch>
            <a:fillRect/>
          </a:stretch>
        </p:blipFill>
        <p:spPr>
          <a:xfrm>
            <a:off x="1009649" y="3647914"/>
            <a:ext cx="3390902" cy="2185485"/>
          </a:xfrm>
          <a:prstGeom prst="rect">
            <a:avLst/>
          </a:prstGeom>
        </p:spPr>
      </p:pic>
      <p:sp>
        <p:nvSpPr>
          <p:cNvPr id="276" name="TextBox 24"/>
          <p:cNvSpPr txBox="1"/>
          <p:nvPr/>
        </p:nvSpPr>
        <p:spPr>
          <a:xfrm>
            <a:off x="1009649" y="1690270"/>
            <a:ext cx="449241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r">
              <a:defRPr sz="40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s-MX"/>
              <a:t>AULA POR MÉXICO</a:t>
            </a:r>
            <a:r>
              <a:rPr lang="es-MX">
                <a:latin typeface="Montserrat Medium"/>
                <a:ea typeface="Montserrat Medium"/>
                <a:cs typeface="Montserrat Medium"/>
                <a:sym typeface="Montserrat Medium"/>
              </a:rPr>
              <a:t>®</a:t>
            </a:r>
            <a:endParaRPr lang="es-MX"/>
          </a:p>
        </p:txBody>
      </p:sp>
      <p:sp>
        <p:nvSpPr>
          <p:cNvPr id="277" name="Rectángulo 28"/>
          <p:cNvSpPr txBox="1"/>
          <p:nvPr/>
        </p:nvSpPr>
        <p:spPr>
          <a:xfrm>
            <a:off x="6352106" y="890051"/>
            <a:ext cx="4578180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EL MODELO DEL AULA POR MÉXICO ES EL RESULTADO DEL TRABAJO CONJUNTO. TIENE 3 VARIANTES:</a:t>
            </a:r>
          </a:p>
          <a:p>
            <a:pPr>
              <a:defRPr sz="16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s-MX" dirty="0"/>
          </a:p>
          <a:p>
            <a:pPr>
              <a:defRPr sz="1600" spc="7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1)  EMPRESA + GOBIERNO + FUNDACIÓN POR MÉXICO</a:t>
            </a:r>
          </a:p>
          <a:p>
            <a:pPr marR="3236">
              <a:defRPr sz="1600" spc="7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2)  EMPRESA + FUNDACIÓN POR MÉXICO</a:t>
            </a:r>
          </a:p>
          <a:p>
            <a:pPr marR="3236">
              <a:defRPr sz="1600" spc="7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		</a:t>
            </a:r>
            <a:br>
              <a:rPr lang="es-MX" dirty="0"/>
            </a:br>
            <a:r>
              <a:rPr lang="es-MX" dirty="0"/>
              <a:t>3)  GOBIERNO + FUNDACIÓN POR MÉXICO</a:t>
            </a:r>
          </a:p>
        </p:txBody>
      </p:sp>
      <p:pic>
        <p:nvPicPr>
          <p:cNvPr id="278" name="Imagen 33" descr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48" y="3638739"/>
            <a:ext cx="4116605" cy="217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n 10" descr="Imagen 10"/>
          <p:cNvPicPr>
            <a:picLocks noChangeAspect="1"/>
          </p:cNvPicPr>
          <p:nvPr/>
        </p:nvPicPr>
        <p:blipFill>
          <a:blip r:embed="rId5">
            <a:alphaModFix amt="64999"/>
          </a:blip>
          <a:stretch>
            <a:fillRect/>
          </a:stretch>
        </p:blipFill>
        <p:spPr>
          <a:xfrm>
            <a:off x="3041044" y="3421364"/>
            <a:ext cx="2719007" cy="2655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n 36" descr="Imagen 36"/>
          <p:cNvPicPr>
            <a:picLocks noChangeAspect="1"/>
          </p:cNvPicPr>
          <p:nvPr/>
        </p:nvPicPr>
        <p:blipFill>
          <a:blip r:embed="rId5">
            <a:alphaModFix amt="64999"/>
          </a:blip>
          <a:stretch>
            <a:fillRect/>
          </a:stretch>
        </p:blipFill>
        <p:spPr>
          <a:xfrm>
            <a:off x="7157649" y="3421364"/>
            <a:ext cx="2719007" cy="265552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extBox 23"/>
          <p:cNvSpPr txBox="1"/>
          <p:nvPr/>
        </p:nvSpPr>
        <p:spPr>
          <a:xfrm>
            <a:off x="1016881" y="4551007"/>
            <a:ext cx="236797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>
                <a:solidFill>
                  <a:srgbClr val="7D828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SOCIEDAD CIVIL</a:t>
            </a:r>
          </a:p>
        </p:txBody>
      </p:sp>
      <p:sp>
        <p:nvSpPr>
          <p:cNvPr id="282" name="TextBox 15"/>
          <p:cNvSpPr txBox="1"/>
          <p:nvPr/>
        </p:nvSpPr>
        <p:spPr>
          <a:xfrm>
            <a:off x="5908542" y="4581620"/>
            <a:ext cx="1511994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EMPRESA</a:t>
            </a:r>
          </a:p>
        </p:txBody>
      </p:sp>
      <p:sp>
        <p:nvSpPr>
          <p:cNvPr id="283" name="TextBox 19"/>
          <p:cNvSpPr txBox="1"/>
          <p:nvPr/>
        </p:nvSpPr>
        <p:spPr>
          <a:xfrm>
            <a:off x="10005027" y="4513524"/>
            <a:ext cx="1716162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7D8287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GOBIERNO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31"/>
          <p:cNvGrpSpPr/>
          <p:nvPr/>
        </p:nvGrpSpPr>
        <p:grpSpPr>
          <a:xfrm>
            <a:off x="3763474" y="855433"/>
            <a:ext cx="466731" cy="481019"/>
            <a:chOff x="0" y="0"/>
            <a:chExt cx="466729" cy="481017"/>
          </a:xfrm>
        </p:grpSpPr>
        <p:sp>
          <p:nvSpPr>
            <p:cNvPr id="285" name="Freeform 5"/>
            <p:cNvSpPr/>
            <p:nvPr/>
          </p:nvSpPr>
          <p:spPr>
            <a:xfrm>
              <a:off x="195262" y="192086"/>
              <a:ext cx="76204" cy="8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280"/>
                    <a:pt x="16800" y="21600"/>
                    <a:pt x="9600" y="21600"/>
                  </a:cubicBezTo>
                  <a:cubicBezTo>
                    <a:pt x="4800" y="21600"/>
                    <a:pt x="0" y="17280"/>
                    <a:pt x="0" y="10800"/>
                  </a:cubicBezTo>
                  <a:cubicBezTo>
                    <a:pt x="0" y="6480"/>
                    <a:pt x="4800" y="0"/>
                    <a:pt x="9600" y="0"/>
                  </a:cubicBezTo>
                  <a:cubicBezTo>
                    <a:pt x="16800" y="0"/>
                    <a:pt x="21600" y="648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7D8287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286" name="Freeform 6"/>
            <p:cNvSpPr/>
            <p:nvPr/>
          </p:nvSpPr>
          <p:spPr>
            <a:xfrm>
              <a:off x="0" y="-1"/>
              <a:ext cx="466730" cy="48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7" y="8640"/>
                  </a:moveTo>
                  <a:cubicBezTo>
                    <a:pt x="18458" y="8247"/>
                    <a:pt x="18458" y="8247"/>
                    <a:pt x="18458" y="8247"/>
                  </a:cubicBezTo>
                  <a:cubicBezTo>
                    <a:pt x="18458" y="7855"/>
                    <a:pt x="18065" y="7462"/>
                    <a:pt x="18065" y="6676"/>
                  </a:cubicBezTo>
                  <a:cubicBezTo>
                    <a:pt x="19244" y="4713"/>
                    <a:pt x="19244" y="4713"/>
                    <a:pt x="19244" y="4713"/>
                  </a:cubicBezTo>
                  <a:cubicBezTo>
                    <a:pt x="19636" y="4320"/>
                    <a:pt x="19636" y="3927"/>
                    <a:pt x="19244" y="3927"/>
                  </a:cubicBezTo>
                  <a:cubicBezTo>
                    <a:pt x="17280" y="1964"/>
                    <a:pt x="17280" y="1964"/>
                    <a:pt x="17280" y="1964"/>
                  </a:cubicBezTo>
                  <a:cubicBezTo>
                    <a:pt x="17280" y="1964"/>
                    <a:pt x="16887" y="1964"/>
                    <a:pt x="16887" y="1964"/>
                  </a:cubicBezTo>
                  <a:cubicBezTo>
                    <a:pt x="14531" y="3535"/>
                    <a:pt x="14531" y="3535"/>
                    <a:pt x="14531" y="3535"/>
                  </a:cubicBezTo>
                  <a:cubicBezTo>
                    <a:pt x="14138" y="3142"/>
                    <a:pt x="13745" y="3142"/>
                    <a:pt x="12960" y="2749"/>
                  </a:cubicBezTo>
                  <a:cubicBezTo>
                    <a:pt x="12567" y="393"/>
                    <a:pt x="12567" y="393"/>
                    <a:pt x="12567" y="393"/>
                  </a:cubicBezTo>
                  <a:cubicBezTo>
                    <a:pt x="12567" y="0"/>
                    <a:pt x="12175" y="0"/>
                    <a:pt x="12175" y="0"/>
                  </a:cubicBezTo>
                  <a:cubicBezTo>
                    <a:pt x="9425" y="0"/>
                    <a:pt x="9425" y="0"/>
                    <a:pt x="9425" y="0"/>
                  </a:cubicBezTo>
                  <a:cubicBezTo>
                    <a:pt x="9033" y="0"/>
                    <a:pt x="9033" y="0"/>
                    <a:pt x="8640" y="393"/>
                  </a:cubicBezTo>
                  <a:cubicBezTo>
                    <a:pt x="8247" y="2749"/>
                    <a:pt x="8247" y="2749"/>
                    <a:pt x="8247" y="2749"/>
                  </a:cubicBezTo>
                  <a:cubicBezTo>
                    <a:pt x="7855" y="3142"/>
                    <a:pt x="7462" y="3142"/>
                    <a:pt x="6676" y="3535"/>
                  </a:cubicBezTo>
                  <a:cubicBezTo>
                    <a:pt x="4713" y="1964"/>
                    <a:pt x="4713" y="1964"/>
                    <a:pt x="4713" y="1964"/>
                  </a:cubicBezTo>
                  <a:cubicBezTo>
                    <a:pt x="4320" y="1964"/>
                    <a:pt x="4320" y="1964"/>
                    <a:pt x="3927" y="1964"/>
                  </a:cubicBezTo>
                  <a:cubicBezTo>
                    <a:pt x="1964" y="3927"/>
                    <a:pt x="1964" y="3927"/>
                    <a:pt x="1964" y="3927"/>
                  </a:cubicBezTo>
                  <a:cubicBezTo>
                    <a:pt x="1964" y="3927"/>
                    <a:pt x="1964" y="4320"/>
                    <a:pt x="1964" y="4713"/>
                  </a:cubicBezTo>
                  <a:cubicBezTo>
                    <a:pt x="3535" y="6676"/>
                    <a:pt x="3535" y="6676"/>
                    <a:pt x="3535" y="6676"/>
                  </a:cubicBezTo>
                  <a:cubicBezTo>
                    <a:pt x="3142" y="7462"/>
                    <a:pt x="3142" y="7855"/>
                    <a:pt x="2749" y="8247"/>
                  </a:cubicBezTo>
                  <a:cubicBezTo>
                    <a:pt x="393" y="8640"/>
                    <a:pt x="393" y="8640"/>
                    <a:pt x="393" y="8640"/>
                  </a:cubicBezTo>
                  <a:cubicBezTo>
                    <a:pt x="0" y="9033"/>
                    <a:pt x="0" y="9033"/>
                    <a:pt x="0" y="9425"/>
                  </a:cubicBezTo>
                  <a:cubicBezTo>
                    <a:pt x="0" y="12175"/>
                    <a:pt x="0" y="12175"/>
                    <a:pt x="0" y="12175"/>
                  </a:cubicBezTo>
                  <a:cubicBezTo>
                    <a:pt x="0" y="12175"/>
                    <a:pt x="0" y="12567"/>
                    <a:pt x="393" y="12567"/>
                  </a:cubicBezTo>
                  <a:cubicBezTo>
                    <a:pt x="2749" y="12960"/>
                    <a:pt x="2749" y="12960"/>
                    <a:pt x="2749" y="12960"/>
                  </a:cubicBezTo>
                  <a:cubicBezTo>
                    <a:pt x="3142" y="13353"/>
                    <a:pt x="3142" y="14138"/>
                    <a:pt x="3535" y="14531"/>
                  </a:cubicBezTo>
                  <a:cubicBezTo>
                    <a:pt x="1964" y="16887"/>
                    <a:pt x="1964" y="16887"/>
                    <a:pt x="1964" y="16887"/>
                  </a:cubicBezTo>
                  <a:cubicBezTo>
                    <a:pt x="1964" y="16887"/>
                    <a:pt x="1964" y="17280"/>
                    <a:pt x="1964" y="17280"/>
                  </a:cubicBezTo>
                  <a:cubicBezTo>
                    <a:pt x="3927" y="19244"/>
                    <a:pt x="3927" y="19244"/>
                    <a:pt x="3927" y="19244"/>
                  </a:cubicBezTo>
                  <a:cubicBezTo>
                    <a:pt x="4320" y="19244"/>
                    <a:pt x="4320" y="19636"/>
                    <a:pt x="4713" y="19244"/>
                  </a:cubicBezTo>
                  <a:cubicBezTo>
                    <a:pt x="6676" y="17673"/>
                    <a:pt x="6676" y="17673"/>
                    <a:pt x="6676" y="17673"/>
                  </a:cubicBezTo>
                  <a:cubicBezTo>
                    <a:pt x="7462" y="18065"/>
                    <a:pt x="7855" y="18458"/>
                    <a:pt x="8247" y="18458"/>
                  </a:cubicBezTo>
                  <a:cubicBezTo>
                    <a:pt x="8640" y="21207"/>
                    <a:pt x="8640" y="21207"/>
                    <a:pt x="8640" y="21207"/>
                  </a:cubicBezTo>
                  <a:cubicBezTo>
                    <a:pt x="9033" y="21207"/>
                    <a:pt x="9033" y="21600"/>
                    <a:pt x="9425" y="21600"/>
                  </a:cubicBezTo>
                  <a:cubicBezTo>
                    <a:pt x="12175" y="21600"/>
                    <a:pt x="12175" y="21600"/>
                    <a:pt x="12175" y="21600"/>
                  </a:cubicBezTo>
                  <a:cubicBezTo>
                    <a:pt x="12175" y="21600"/>
                    <a:pt x="12567" y="21207"/>
                    <a:pt x="12567" y="21207"/>
                  </a:cubicBezTo>
                  <a:cubicBezTo>
                    <a:pt x="12960" y="18458"/>
                    <a:pt x="12960" y="18458"/>
                    <a:pt x="12960" y="18458"/>
                  </a:cubicBezTo>
                  <a:cubicBezTo>
                    <a:pt x="13745" y="18458"/>
                    <a:pt x="14138" y="18065"/>
                    <a:pt x="14531" y="17673"/>
                  </a:cubicBezTo>
                  <a:cubicBezTo>
                    <a:pt x="16887" y="19244"/>
                    <a:pt x="16887" y="19244"/>
                    <a:pt x="16887" y="19244"/>
                  </a:cubicBezTo>
                  <a:cubicBezTo>
                    <a:pt x="16887" y="19636"/>
                    <a:pt x="17280" y="19636"/>
                    <a:pt x="17280" y="19244"/>
                  </a:cubicBezTo>
                  <a:cubicBezTo>
                    <a:pt x="19244" y="17280"/>
                    <a:pt x="19244" y="17280"/>
                    <a:pt x="19244" y="17280"/>
                  </a:cubicBezTo>
                  <a:cubicBezTo>
                    <a:pt x="19636" y="17280"/>
                    <a:pt x="19636" y="16887"/>
                    <a:pt x="19244" y="16887"/>
                  </a:cubicBezTo>
                  <a:cubicBezTo>
                    <a:pt x="18065" y="14531"/>
                    <a:pt x="18065" y="14531"/>
                    <a:pt x="18065" y="14531"/>
                  </a:cubicBezTo>
                  <a:cubicBezTo>
                    <a:pt x="18065" y="14138"/>
                    <a:pt x="18458" y="13745"/>
                    <a:pt x="18458" y="12960"/>
                  </a:cubicBezTo>
                  <a:cubicBezTo>
                    <a:pt x="21207" y="12567"/>
                    <a:pt x="21207" y="12567"/>
                    <a:pt x="21207" y="12567"/>
                  </a:cubicBezTo>
                  <a:cubicBezTo>
                    <a:pt x="21207" y="12567"/>
                    <a:pt x="21600" y="12175"/>
                    <a:pt x="21600" y="12175"/>
                  </a:cubicBezTo>
                  <a:cubicBezTo>
                    <a:pt x="21600" y="9425"/>
                    <a:pt x="21600" y="9425"/>
                    <a:pt x="21600" y="9425"/>
                  </a:cubicBezTo>
                  <a:cubicBezTo>
                    <a:pt x="21600" y="9033"/>
                    <a:pt x="21207" y="9033"/>
                    <a:pt x="21207" y="8640"/>
                  </a:cubicBezTo>
                  <a:close/>
                  <a:moveTo>
                    <a:pt x="10604" y="15316"/>
                  </a:moveTo>
                  <a:cubicBezTo>
                    <a:pt x="8247" y="15316"/>
                    <a:pt x="6284" y="13353"/>
                    <a:pt x="6284" y="10604"/>
                  </a:cubicBezTo>
                  <a:cubicBezTo>
                    <a:pt x="6284" y="8247"/>
                    <a:pt x="8247" y="6284"/>
                    <a:pt x="10604" y="6284"/>
                  </a:cubicBezTo>
                  <a:cubicBezTo>
                    <a:pt x="13353" y="6284"/>
                    <a:pt x="15316" y="8247"/>
                    <a:pt x="15316" y="10604"/>
                  </a:cubicBezTo>
                  <a:cubicBezTo>
                    <a:pt x="15316" y="13353"/>
                    <a:pt x="13353" y="15316"/>
                    <a:pt x="10604" y="15316"/>
                  </a:cubicBezTo>
                  <a:close/>
                  <a:moveTo>
                    <a:pt x="10604" y="15316"/>
                  </a:moveTo>
                  <a:cubicBezTo>
                    <a:pt x="10604" y="15316"/>
                    <a:pt x="10604" y="15316"/>
                    <a:pt x="10604" y="15316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7D8287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</p:grpSp>
      <p:sp>
        <p:nvSpPr>
          <p:cNvPr id="288" name="TextBox 32"/>
          <p:cNvSpPr txBox="1"/>
          <p:nvPr/>
        </p:nvSpPr>
        <p:spPr>
          <a:xfrm>
            <a:off x="4405517" y="926717"/>
            <a:ext cx="1295986" cy="33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2000"/>
              </a:lnSpc>
              <a:defRPr sz="1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GOBIERNO</a:t>
            </a:r>
          </a:p>
        </p:txBody>
      </p:sp>
      <p:sp>
        <p:nvSpPr>
          <p:cNvPr id="289" name="TextBox 33"/>
          <p:cNvSpPr txBox="1"/>
          <p:nvPr/>
        </p:nvSpPr>
        <p:spPr>
          <a:xfrm>
            <a:off x="3771093" y="1629116"/>
            <a:ext cx="1601813" cy="10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Instalaciones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Programas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</a:t>
            </a:r>
            <a:r>
              <a:rPr spc="-20" dirty="0"/>
              <a:t>Servicios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</a:t>
            </a:r>
            <a:r>
              <a:rPr spc="0" dirty="0"/>
              <a:t>Facilidades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</a:t>
            </a:r>
            <a:r>
              <a:rPr spc="0" dirty="0"/>
              <a:t>Enlace</a:t>
            </a:r>
          </a:p>
        </p:txBody>
      </p:sp>
      <p:sp>
        <p:nvSpPr>
          <p:cNvPr id="290" name="Straight Connector 48"/>
          <p:cNvSpPr/>
          <p:nvPr/>
        </p:nvSpPr>
        <p:spPr>
          <a:xfrm>
            <a:off x="3950222" y="6235700"/>
            <a:ext cx="409578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91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3048003" cy="3428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Marcador de posición de imagen 7" descr="Marcador de posición de imagen 7"/>
          <p:cNvPicPr>
            <a:picLocks noGrp="1" noChangeAspect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>
            <a:off x="9144000" y="3429000"/>
            <a:ext cx="3048000" cy="3446639"/>
          </a:xfrm>
          <a:prstGeom prst="rect">
            <a:avLst/>
          </a:prstGeom>
        </p:spPr>
      </p:pic>
      <p:sp>
        <p:nvSpPr>
          <p:cNvPr id="293" name="Rectangle 22"/>
          <p:cNvSpPr/>
          <p:nvPr/>
        </p:nvSpPr>
        <p:spPr>
          <a:xfrm>
            <a:off x="6096000" y="0"/>
            <a:ext cx="3048000" cy="3429000"/>
          </a:xfrm>
          <a:prstGeom prst="rect">
            <a:avLst/>
          </a:prstGeom>
          <a:solidFill>
            <a:srgbClr val="008000">
              <a:alpha val="3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94" name="Rectangle 22"/>
          <p:cNvSpPr/>
          <p:nvPr/>
        </p:nvSpPr>
        <p:spPr>
          <a:xfrm>
            <a:off x="9156827" y="3439159"/>
            <a:ext cx="3048003" cy="3446642"/>
          </a:xfrm>
          <a:prstGeom prst="rect">
            <a:avLst/>
          </a:prstGeom>
          <a:solidFill>
            <a:srgbClr val="BD0D15">
              <a:alpha val="4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95" name="Rectangle 26"/>
          <p:cNvSpPr/>
          <p:nvPr/>
        </p:nvSpPr>
        <p:spPr>
          <a:xfrm>
            <a:off x="9143999" y="0"/>
            <a:ext cx="3066990" cy="3429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grpSp>
        <p:nvGrpSpPr>
          <p:cNvPr id="298" name="Group 31"/>
          <p:cNvGrpSpPr/>
          <p:nvPr/>
        </p:nvGrpSpPr>
        <p:grpSpPr>
          <a:xfrm>
            <a:off x="9599131" y="828211"/>
            <a:ext cx="466731" cy="481018"/>
            <a:chOff x="0" y="0"/>
            <a:chExt cx="466729" cy="481017"/>
          </a:xfrm>
        </p:grpSpPr>
        <p:sp>
          <p:nvSpPr>
            <p:cNvPr id="296" name="Freeform 5"/>
            <p:cNvSpPr/>
            <p:nvPr/>
          </p:nvSpPr>
          <p:spPr>
            <a:xfrm>
              <a:off x="195262" y="192086"/>
              <a:ext cx="76204" cy="8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280"/>
                    <a:pt x="16800" y="21600"/>
                    <a:pt x="9600" y="21600"/>
                  </a:cubicBezTo>
                  <a:cubicBezTo>
                    <a:pt x="4800" y="21600"/>
                    <a:pt x="0" y="17280"/>
                    <a:pt x="0" y="10800"/>
                  </a:cubicBezTo>
                  <a:cubicBezTo>
                    <a:pt x="0" y="6480"/>
                    <a:pt x="4800" y="0"/>
                    <a:pt x="9600" y="0"/>
                  </a:cubicBezTo>
                  <a:cubicBezTo>
                    <a:pt x="16800" y="0"/>
                    <a:pt x="21600" y="648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297" name="Freeform 6"/>
            <p:cNvSpPr/>
            <p:nvPr/>
          </p:nvSpPr>
          <p:spPr>
            <a:xfrm>
              <a:off x="0" y="-1"/>
              <a:ext cx="466730" cy="48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7" y="8640"/>
                  </a:moveTo>
                  <a:cubicBezTo>
                    <a:pt x="18458" y="8247"/>
                    <a:pt x="18458" y="8247"/>
                    <a:pt x="18458" y="8247"/>
                  </a:cubicBezTo>
                  <a:cubicBezTo>
                    <a:pt x="18458" y="7855"/>
                    <a:pt x="18065" y="7462"/>
                    <a:pt x="18065" y="6676"/>
                  </a:cubicBezTo>
                  <a:cubicBezTo>
                    <a:pt x="19244" y="4713"/>
                    <a:pt x="19244" y="4713"/>
                    <a:pt x="19244" y="4713"/>
                  </a:cubicBezTo>
                  <a:cubicBezTo>
                    <a:pt x="19636" y="4320"/>
                    <a:pt x="19636" y="3927"/>
                    <a:pt x="19244" y="3927"/>
                  </a:cubicBezTo>
                  <a:cubicBezTo>
                    <a:pt x="17280" y="1964"/>
                    <a:pt x="17280" y="1964"/>
                    <a:pt x="17280" y="1964"/>
                  </a:cubicBezTo>
                  <a:cubicBezTo>
                    <a:pt x="17280" y="1964"/>
                    <a:pt x="16887" y="1964"/>
                    <a:pt x="16887" y="1964"/>
                  </a:cubicBezTo>
                  <a:cubicBezTo>
                    <a:pt x="14531" y="3535"/>
                    <a:pt x="14531" y="3535"/>
                    <a:pt x="14531" y="3535"/>
                  </a:cubicBezTo>
                  <a:cubicBezTo>
                    <a:pt x="14138" y="3142"/>
                    <a:pt x="13745" y="3142"/>
                    <a:pt x="12960" y="2749"/>
                  </a:cubicBezTo>
                  <a:cubicBezTo>
                    <a:pt x="12567" y="393"/>
                    <a:pt x="12567" y="393"/>
                    <a:pt x="12567" y="393"/>
                  </a:cubicBezTo>
                  <a:cubicBezTo>
                    <a:pt x="12567" y="0"/>
                    <a:pt x="12175" y="0"/>
                    <a:pt x="12175" y="0"/>
                  </a:cubicBezTo>
                  <a:cubicBezTo>
                    <a:pt x="9425" y="0"/>
                    <a:pt x="9425" y="0"/>
                    <a:pt x="9425" y="0"/>
                  </a:cubicBezTo>
                  <a:cubicBezTo>
                    <a:pt x="9033" y="0"/>
                    <a:pt x="9033" y="0"/>
                    <a:pt x="8640" y="393"/>
                  </a:cubicBezTo>
                  <a:cubicBezTo>
                    <a:pt x="8247" y="2749"/>
                    <a:pt x="8247" y="2749"/>
                    <a:pt x="8247" y="2749"/>
                  </a:cubicBezTo>
                  <a:cubicBezTo>
                    <a:pt x="7855" y="3142"/>
                    <a:pt x="7462" y="3142"/>
                    <a:pt x="6676" y="3535"/>
                  </a:cubicBezTo>
                  <a:cubicBezTo>
                    <a:pt x="4713" y="1964"/>
                    <a:pt x="4713" y="1964"/>
                    <a:pt x="4713" y="1964"/>
                  </a:cubicBezTo>
                  <a:cubicBezTo>
                    <a:pt x="4320" y="1964"/>
                    <a:pt x="4320" y="1964"/>
                    <a:pt x="3927" y="1964"/>
                  </a:cubicBezTo>
                  <a:cubicBezTo>
                    <a:pt x="1964" y="3927"/>
                    <a:pt x="1964" y="3927"/>
                    <a:pt x="1964" y="3927"/>
                  </a:cubicBezTo>
                  <a:cubicBezTo>
                    <a:pt x="1964" y="3927"/>
                    <a:pt x="1964" y="4320"/>
                    <a:pt x="1964" y="4713"/>
                  </a:cubicBezTo>
                  <a:cubicBezTo>
                    <a:pt x="3535" y="6676"/>
                    <a:pt x="3535" y="6676"/>
                    <a:pt x="3535" y="6676"/>
                  </a:cubicBezTo>
                  <a:cubicBezTo>
                    <a:pt x="3142" y="7462"/>
                    <a:pt x="3142" y="7855"/>
                    <a:pt x="2749" y="8247"/>
                  </a:cubicBezTo>
                  <a:cubicBezTo>
                    <a:pt x="393" y="8640"/>
                    <a:pt x="393" y="8640"/>
                    <a:pt x="393" y="8640"/>
                  </a:cubicBezTo>
                  <a:cubicBezTo>
                    <a:pt x="0" y="9033"/>
                    <a:pt x="0" y="9033"/>
                    <a:pt x="0" y="9425"/>
                  </a:cubicBezTo>
                  <a:cubicBezTo>
                    <a:pt x="0" y="12175"/>
                    <a:pt x="0" y="12175"/>
                    <a:pt x="0" y="12175"/>
                  </a:cubicBezTo>
                  <a:cubicBezTo>
                    <a:pt x="0" y="12175"/>
                    <a:pt x="0" y="12567"/>
                    <a:pt x="393" y="12567"/>
                  </a:cubicBezTo>
                  <a:cubicBezTo>
                    <a:pt x="2749" y="12960"/>
                    <a:pt x="2749" y="12960"/>
                    <a:pt x="2749" y="12960"/>
                  </a:cubicBezTo>
                  <a:cubicBezTo>
                    <a:pt x="3142" y="13353"/>
                    <a:pt x="3142" y="14138"/>
                    <a:pt x="3535" y="14531"/>
                  </a:cubicBezTo>
                  <a:cubicBezTo>
                    <a:pt x="1964" y="16887"/>
                    <a:pt x="1964" y="16887"/>
                    <a:pt x="1964" y="16887"/>
                  </a:cubicBezTo>
                  <a:cubicBezTo>
                    <a:pt x="1964" y="16887"/>
                    <a:pt x="1964" y="17280"/>
                    <a:pt x="1964" y="17280"/>
                  </a:cubicBezTo>
                  <a:cubicBezTo>
                    <a:pt x="3927" y="19244"/>
                    <a:pt x="3927" y="19244"/>
                    <a:pt x="3927" y="19244"/>
                  </a:cubicBezTo>
                  <a:cubicBezTo>
                    <a:pt x="4320" y="19244"/>
                    <a:pt x="4320" y="19636"/>
                    <a:pt x="4713" y="19244"/>
                  </a:cubicBezTo>
                  <a:cubicBezTo>
                    <a:pt x="6676" y="17673"/>
                    <a:pt x="6676" y="17673"/>
                    <a:pt x="6676" y="17673"/>
                  </a:cubicBezTo>
                  <a:cubicBezTo>
                    <a:pt x="7462" y="18065"/>
                    <a:pt x="7855" y="18458"/>
                    <a:pt x="8247" y="18458"/>
                  </a:cubicBezTo>
                  <a:cubicBezTo>
                    <a:pt x="8640" y="21207"/>
                    <a:pt x="8640" y="21207"/>
                    <a:pt x="8640" y="21207"/>
                  </a:cubicBezTo>
                  <a:cubicBezTo>
                    <a:pt x="9033" y="21207"/>
                    <a:pt x="9033" y="21600"/>
                    <a:pt x="9425" y="21600"/>
                  </a:cubicBezTo>
                  <a:cubicBezTo>
                    <a:pt x="12175" y="21600"/>
                    <a:pt x="12175" y="21600"/>
                    <a:pt x="12175" y="21600"/>
                  </a:cubicBezTo>
                  <a:cubicBezTo>
                    <a:pt x="12175" y="21600"/>
                    <a:pt x="12567" y="21207"/>
                    <a:pt x="12567" y="21207"/>
                  </a:cubicBezTo>
                  <a:cubicBezTo>
                    <a:pt x="12960" y="18458"/>
                    <a:pt x="12960" y="18458"/>
                    <a:pt x="12960" y="18458"/>
                  </a:cubicBezTo>
                  <a:cubicBezTo>
                    <a:pt x="13745" y="18458"/>
                    <a:pt x="14138" y="18065"/>
                    <a:pt x="14531" y="17673"/>
                  </a:cubicBezTo>
                  <a:cubicBezTo>
                    <a:pt x="16887" y="19244"/>
                    <a:pt x="16887" y="19244"/>
                    <a:pt x="16887" y="19244"/>
                  </a:cubicBezTo>
                  <a:cubicBezTo>
                    <a:pt x="16887" y="19636"/>
                    <a:pt x="17280" y="19636"/>
                    <a:pt x="17280" y="19244"/>
                  </a:cubicBezTo>
                  <a:cubicBezTo>
                    <a:pt x="19244" y="17280"/>
                    <a:pt x="19244" y="17280"/>
                    <a:pt x="19244" y="17280"/>
                  </a:cubicBezTo>
                  <a:cubicBezTo>
                    <a:pt x="19636" y="17280"/>
                    <a:pt x="19636" y="16887"/>
                    <a:pt x="19244" y="16887"/>
                  </a:cubicBezTo>
                  <a:cubicBezTo>
                    <a:pt x="18065" y="14531"/>
                    <a:pt x="18065" y="14531"/>
                    <a:pt x="18065" y="14531"/>
                  </a:cubicBezTo>
                  <a:cubicBezTo>
                    <a:pt x="18065" y="14138"/>
                    <a:pt x="18458" y="13745"/>
                    <a:pt x="18458" y="12960"/>
                  </a:cubicBezTo>
                  <a:cubicBezTo>
                    <a:pt x="21207" y="12567"/>
                    <a:pt x="21207" y="12567"/>
                    <a:pt x="21207" y="12567"/>
                  </a:cubicBezTo>
                  <a:cubicBezTo>
                    <a:pt x="21207" y="12567"/>
                    <a:pt x="21600" y="12175"/>
                    <a:pt x="21600" y="12175"/>
                  </a:cubicBezTo>
                  <a:cubicBezTo>
                    <a:pt x="21600" y="9425"/>
                    <a:pt x="21600" y="9425"/>
                    <a:pt x="21600" y="9425"/>
                  </a:cubicBezTo>
                  <a:cubicBezTo>
                    <a:pt x="21600" y="9033"/>
                    <a:pt x="21207" y="9033"/>
                    <a:pt x="21207" y="8640"/>
                  </a:cubicBezTo>
                  <a:close/>
                  <a:moveTo>
                    <a:pt x="10604" y="15316"/>
                  </a:moveTo>
                  <a:cubicBezTo>
                    <a:pt x="8247" y="15316"/>
                    <a:pt x="6284" y="13353"/>
                    <a:pt x="6284" y="10604"/>
                  </a:cubicBezTo>
                  <a:cubicBezTo>
                    <a:pt x="6284" y="8247"/>
                    <a:pt x="8247" y="6284"/>
                    <a:pt x="10604" y="6284"/>
                  </a:cubicBezTo>
                  <a:cubicBezTo>
                    <a:pt x="13353" y="6284"/>
                    <a:pt x="15316" y="8247"/>
                    <a:pt x="15316" y="10604"/>
                  </a:cubicBezTo>
                  <a:cubicBezTo>
                    <a:pt x="15316" y="13353"/>
                    <a:pt x="13353" y="15316"/>
                    <a:pt x="10604" y="15316"/>
                  </a:cubicBezTo>
                  <a:close/>
                  <a:moveTo>
                    <a:pt x="10604" y="15316"/>
                  </a:moveTo>
                  <a:cubicBezTo>
                    <a:pt x="10604" y="15316"/>
                    <a:pt x="10604" y="15316"/>
                    <a:pt x="10604" y="15316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</p:grpSp>
      <p:sp>
        <p:nvSpPr>
          <p:cNvPr id="299" name="TextBox 47"/>
          <p:cNvSpPr txBox="1"/>
          <p:nvPr/>
        </p:nvSpPr>
        <p:spPr>
          <a:xfrm>
            <a:off x="9644852" y="1629116"/>
            <a:ext cx="2247665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Inversión Inicial 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Equipamiento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Capacitación de acuerdo </a:t>
            </a:r>
            <a:br>
              <a:rPr dirty="0"/>
            </a:br>
            <a:r>
              <a:rPr dirty="0"/>
              <a:t>   al perfil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20" dirty="0"/>
              <a:t>Voluntariado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Mantenimiento mensual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Modelo Dual</a:t>
            </a:r>
          </a:p>
        </p:txBody>
      </p:sp>
      <p:sp>
        <p:nvSpPr>
          <p:cNvPr id="300" name="TextBox 32"/>
          <p:cNvSpPr txBox="1"/>
          <p:nvPr/>
        </p:nvSpPr>
        <p:spPr>
          <a:xfrm>
            <a:off x="10241174" y="925148"/>
            <a:ext cx="1295987" cy="33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2000"/>
              </a:lnSpc>
              <a:defRPr sz="1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EMPRESA</a:t>
            </a:r>
          </a:p>
        </p:txBody>
      </p:sp>
      <p:grpSp>
        <p:nvGrpSpPr>
          <p:cNvPr id="303" name="Group 31"/>
          <p:cNvGrpSpPr/>
          <p:nvPr/>
        </p:nvGrpSpPr>
        <p:grpSpPr>
          <a:xfrm>
            <a:off x="6635543" y="3992058"/>
            <a:ext cx="466731" cy="481019"/>
            <a:chOff x="0" y="0"/>
            <a:chExt cx="466729" cy="481017"/>
          </a:xfrm>
        </p:grpSpPr>
        <p:sp>
          <p:nvSpPr>
            <p:cNvPr id="301" name="Freeform 5"/>
            <p:cNvSpPr/>
            <p:nvPr/>
          </p:nvSpPr>
          <p:spPr>
            <a:xfrm>
              <a:off x="195262" y="192086"/>
              <a:ext cx="76204" cy="8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280"/>
                    <a:pt x="16800" y="21600"/>
                    <a:pt x="9600" y="21600"/>
                  </a:cubicBezTo>
                  <a:cubicBezTo>
                    <a:pt x="4800" y="21600"/>
                    <a:pt x="0" y="17280"/>
                    <a:pt x="0" y="10800"/>
                  </a:cubicBezTo>
                  <a:cubicBezTo>
                    <a:pt x="0" y="6480"/>
                    <a:pt x="4800" y="0"/>
                    <a:pt x="9600" y="0"/>
                  </a:cubicBezTo>
                  <a:cubicBezTo>
                    <a:pt x="16800" y="0"/>
                    <a:pt x="21600" y="6480"/>
                    <a:pt x="21600" y="10800"/>
                  </a:cubicBezTo>
                  <a:close/>
                  <a:moveTo>
                    <a:pt x="21600" y="10800"/>
                  </a:moveTo>
                  <a:cubicBezTo>
                    <a:pt x="21600" y="10800"/>
                    <a:pt x="21600" y="10800"/>
                    <a:pt x="21600" y="10800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7D8287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302" name="Freeform 6"/>
            <p:cNvSpPr/>
            <p:nvPr/>
          </p:nvSpPr>
          <p:spPr>
            <a:xfrm>
              <a:off x="0" y="-1"/>
              <a:ext cx="466730" cy="48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7" y="8640"/>
                  </a:moveTo>
                  <a:cubicBezTo>
                    <a:pt x="18458" y="8247"/>
                    <a:pt x="18458" y="8247"/>
                    <a:pt x="18458" y="8247"/>
                  </a:cubicBezTo>
                  <a:cubicBezTo>
                    <a:pt x="18458" y="7855"/>
                    <a:pt x="18065" y="7462"/>
                    <a:pt x="18065" y="6676"/>
                  </a:cubicBezTo>
                  <a:cubicBezTo>
                    <a:pt x="19244" y="4713"/>
                    <a:pt x="19244" y="4713"/>
                    <a:pt x="19244" y="4713"/>
                  </a:cubicBezTo>
                  <a:cubicBezTo>
                    <a:pt x="19636" y="4320"/>
                    <a:pt x="19636" y="3927"/>
                    <a:pt x="19244" y="3927"/>
                  </a:cubicBezTo>
                  <a:cubicBezTo>
                    <a:pt x="17280" y="1964"/>
                    <a:pt x="17280" y="1964"/>
                    <a:pt x="17280" y="1964"/>
                  </a:cubicBezTo>
                  <a:cubicBezTo>
                    <a:pt x="17280" y="1964"/>
                    <a:pt x="16887" y="1964"/>
                    <a:pt x="16887" y="1964"/>
                  </a:cubicBezTo>
                  <a:cubicBezTo>
                    <a:pt x="14531" y="3535"/>
                    <a:pt x="14531" y="3535"/>
                    <a:pt x="14531" y="3535"/>
                  </a:cubicBezTo>
                  <a:cubicBezTo>
                    <a:pt x="14138" y="3142"/>
                    <a:pt x="13745" y="3142"/>
                    <a:pt x="12960" y="2749"/>
                  </a:cubicBezTo>
                  <a:cubicBezTo>
                    <a:pt x="12567" y="393"/>
                    <a:pt x="12567" y="393"/>
                    <a:pt x="12567" y="393"/>
                  </a:cubicBezTo>
                  <a:cubicBezTo>
                    <a:pt x="12567" y="0"/>
                    <a:pt x="12175" y="0"/>
                    <a:pt x="12175" y="0"/>
                  </a:cubicBezTo>
                  <a:cubicBezTo>
                    <a:pt x="9425" y="0"/>
                    <a:pt x="9425" y="0"/>
                    <a:pt x="9425" y="0"/>
                  </a:cubicBezTo>
                  <a:cubicBezTo>
                    <a:pt x="9033" y="0"/>
                    <a:pt x="9033" y="0"/>
                    <a:pt x="8640" y="393"/>
                  </a:cubicBezTo>
                  <a:cubicBezTo>
                    <a:pt x="8247" y="2749"/>
                    <a:pt x="8247" y="2749"/>
                    <a:pt x="8247" y="2749"/>
                  </a:cubicBezTo>
                  <a:cubicBezTo>
                    <a:pt x="7855" y="3142"/>
                    <a:pt x="7462" y="3142"/>
                    <a:pt x="6676" y="3535"/>
                  </a:cubicBezTo>
                  <a:cubicBezTo>
                    <a:pt x="4713" y="1964"/>
                    <a:pt x="4713" y="1964"/>
                    <a:pt x="4713" y="1964"/>
                  </a:cubicBezTo>
                  <a:cubicBezTo>
                    <a:pt x="4320" y="1964"/>
                    <a:pt x="4320" y="1964"/>
                    <a:pt x="3927" y="1964"/>
                  </a:cubicBezTo>
                  <a:cubicBezTo>
                    <a:pt x="1964" y="3927"/>
                    <a:pt x="1964" y="3927"/>
                    <a:pt x="1964" y="3927"/>
                  </a:cubicBezTo>
                  <a:cubicBezTo>
                    <a:pt x="1964" y="3927"/>
                    <a:pt x="1964" y="4320"/>
                    <a:pt x="1964" y="4713"/>
                  </a:cubicBezTo>
                  <a:cubicBezTo>
                    <a:pt x="3535" y="6676"/>
                    <a:pt x="3535" y="6676"/>
                    <a:pt x="3535" y="6676"/>
                  </a:cubicBezTo>
                  <a:cubicBezTo>
                    <a:pt x="3142" y="7462"/>
                    <a:pt x="3142" y="7855"/>
                    <a:pt x="2749" y="8247"/>
                  </a:cubicBezTo>
                  <a:cubicBezTo>
                    <a:pt x="393" y="8640"/>
                    <a:pt x="393" y="8640"/>
                    <a:pt x="393" y="8640"/>
                  </a:cubicBezTo>
                  <a:cubicBezTo>
                    <a:pt x="0" y="9033"/>
                    <a:pt x="0" y="9033"/>
                    <a:pt x="0" y="9425"/>
                  </a:cubicBezTo>
                  <a:cubicBezTo>
                    <a:pt x="0" y="12175"/>
                    <a:pt x="0" y="12175"/>
                    <a:pt x="0" y="12175"/>
                  </a:cubicBezTo>
                  <a:cubicBezTo>
                    <a:pt x="0" y="12175"/>
                    <a:pt x="0" y="12567"/>
                    <a:pt x="393" y="12567"/>
                  </a:cubicBezTo>
                  <a:cubicBezTo>
                    <a:pt x="2749" y="12960"/>
                    <a:pt x="2749" y="12960"/>
                    <a:pt x="2749" y="12960"/>
                  </a:cubicBezTo>
                  <a:cubicBezTo>
                    <a:pt x="3142" y="13353"/>
                    <a:pt x="3142" y="14138"/>
                    <a:pt x="3535" y="14531"/>
                  </a:cubicBezTo>
                  <a:cubicBezTo>
                    <a:pt x="1964" y="16887"/>
                    <a:pt x="1964" y="16887"/>
                    <a:pt x="1964" y="16887"/>
                  </a:cubicBezTo>
                  <a:cubicBezTo>
                    <a:pt x="1964" y="16887"/>
                    <a:pt x="1964" y="17280"/>
                    <a:pt x="1964" y="17280"/>
                  </a:cubicBezTo>
                  <a:cubicBezTo>
                    <a:pt x="3927" y="19244"/>
                    <a:pt x="3927" y="19244"/>
                    <a:pt x="3927" y="19244"/>
                  </a:cubicBezTo>
                  <a:cubicBezTo>
                    <a:pt x="4320" y="19244"/>
                    <a:pt x="4320" y="19636"/>
                    <a:pt x="4713" y="19244"/>
                  </a:cubicBezTo>
                  <a:cubicBezTo>
                    <a:pt x="6676" y="17673"/>
                    <a:pt x="6676" y="17673"/>
                    <a:pt x="6676" y="17673"/>
                  </a:cubicBezTo>
                  <a:cubicBezTo>
                    <a:pt x="7462" y="18065"/>
                    <a:pt x="7855" y="18458"/>
                    <a:pt x="8247" y="18458"/>
                  </a:cubicBezTo>
                  <a:cubicBezTo>
                    <a:pt x="8640" y="21207"/>
                    <a:pt x="8640" y="21207"/>
                    <a:pt x="8640" y="21207"/>
                  </a:cubicBezTo>
                  <a:cubicBezTo>
                    <a:pt x="9033" y="21207"/>
                    <a:pt x="9033" y="21600"/>
                    <a:pt x="9425" y="21600"/>
                  </a:cubicBezTo>
                  <a:cubicBezTo>
                    <a:pt x="12175" y="21600"/>
                    <a:pt x="12175" y="21600"/>
                    <a:pt x="12175" y="21600"/>
                  </a:cubicBezTo>
                  <a:cubicBezTo>
                    <a:pt x="12175" y="21600"/>
                    <a:pt x="12567" y="21207"/>
                    <a:pt x="12567" y="21207"/>
                  </a:cubicBezTo>
                  <a:cubicBezTo>
                    <a:pt x="12960" y="18458"/>
                    <a:pt x="12960" y="18458"/>
                    <a:pt x="12960" y="18458"/>
                  </a:cubicBezTo>
                  <a:cubicBezTo>
                    <a:pt x="13745" y="18458"/>
                    <a:pt x="14138" y="18065"/>
                    <a:pt x="14531" y="17673"/>
                  </a:cubicBezTo>
                  <a:cubicBezTo>
                    <a:pt x="16887" y="19244"/>
                    <a:pt x="16887" y="19244"/>
                    <a:pt x="16887" y="19244"/>
                  </a:cubicBezTo>
                  <a:cubicBezTo>
                    <a:pt x="16887" y="19636"/>
                    <a:pt x="17280" y="19636"/>
                    <a:pt x="17280" y="19244"/>
                  </a:cubicBezTo>
                  <a:cubicBezTo>
                    <a:pt x="19244" y="17280"/>
                    <a:pt x="19244" y="17280"/>
                    <a:pt x="19244" y="17280"/>
                  </a:cubicBezTo>
                  <a:cubicBezTo>
                    <a:pt x="19636" y="17280"/>
                    <a:pt x="19636" y="16887"/>
                    <a:pt x="19244" y="16887"/>
                  </a:cubicBezTo>
                  <a:cubicBezTo>
                    <a:pt x="18065" y="14531"/>
                    <a:pt x="18065" y="14531"/>
                    <a:pt x="18065" y="14531"/>
                  </a:cubicBezTo>
                  <a:cubicBezTo>
                    <a:pt x="18065" y="14138"/>
                    <a:pt x="18458" y="13745"/>
                    <a:pt x="18458" y="12960"/>
                  </a:cubicBezTo>
                  <a:cubicBezTo>
                    <a:pt x="21207" y="12567"/>
                    <a:pt x="21207" y="12567"/>
                    <a:pt x="21207" y="12567"/>
                  </a:cubicBezTo>
                  <a:cubicBezTo>
                    <a:pt x="21207" y="12567"/>
                    <a:pt x="21600" y="12175"/>
                    <a:pt x="21600" y="12175"/>
                  </a:cubicBezTo>
                  <a:cubicBezTo>
                    <a:pt x="21600" y="9425"/>
                    <a:pt x="21600" y="9425"/>
                    <a:pt x="21600" y="9425"/>
                  </a:cubicBezTo>
                  <a:cubicBezTo>
                    <a:pt x="21600" y="9033"/>
                    <a:pt x="21207" y="9033"/>
                    <a:pt x="21207" y="8640"/>
                  </a:cubicBezTo>
                  <a:close/>
                  <a:moveTo>
                    <a:pt x="10604" y="15316"/>
                  </a:moveTo>
                  <a:cubicBezTo>
                    <a:pt x="8247" y="15316"/>
                    <a:pt x="6284" y="13353"/>
                    <a:pt x="6284" y="10604"/>
                  </a:cubicBezTo>
                  <a:cubicBezTo>
                    <a:pt x="6284" y="8247"/>
                    <a:pt x="8247" y="6284"/>
                    <a:pt x="10604" y="6284"/>
                  </a:cubicBezTo>
                  <a:cubicBezTo>
                    <a:pt x="13353" y="6284"/>
                    <a:pt x="15316" y="8247"/>
                    <a:pt x="15316" y="10604"/>
                  </a:cubicBezTo>
                  <a:cubicBezTo>
                    <a:pt x="15316" y="13353"/>
                    <a:pt x="13353" y="15316"/>
                    <a:pt x="10604" y="15316"/>
                  </a:cubicBezTo>
                  <a:close/>
                  <a:moveTo>
                    <a:pt x="10604" y="15316"/>
                  </a:moveTo>
                  <a:cubicBezTo>
                    <a:pt x="10604" y="15316"/>
                    <a:pt x="10604" y="15316"/>
                    <a:pt x="10604" y="15316"/>
                  </a:cubicBezTo>
                </a:path>
              </a:pathLst>
            </a:custGeom>
            <a:solidFill>
              <a:srgbClr val="7D82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7D8287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</p:grpSp>
      <p:sp>
        <p:nvSpPr>
          <p:cNvPr id="304" name="TextBox 32"/>
          <p:cNvSpPr txBox="1"/>
          <p:nvPr/>
        </p:nvSpPr>
        <p:spPr>
          <a:xfrm>
            <a:off x="7277586" y="3936341"/>
            <a:ext cx="1554102" cy="59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ts val="2000"/>
              </a:lnSpc>
              <a:defRPr sz="1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FUNDACIÓN POR MÉXICO</a:t>
            </a:r>
          </a:p>
        </p:txBody>
      </p:sp>
      <p:sp>
        <p:nvSpPr>
          <p:cNvPr id="305" name="TextBox 33"/>
          <p:cNvSpPr txBox="1"/>
          <p:nvPr/>
        </p:nvSpPr>
        <p:spPr>
          <a:xfrm>
            <a:off x="6643161" y="4765738"/>
            <a:ext cx="2329641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Coordinación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Operación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Programas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Becas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Gestión con autoridades</a:t>
            </a:r>
          </a:p>
          <a:p>
            <a:pPr indent="12700">
              <a:tabLst>
                <a:tab pos="190500" algn="l"/>
              </a:tabLst>
              <a:defRPr sz="1300" spc="-1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 </a:t>
            </a:r>
            <a:r>
              <a:rPr spc="-15" dirty="0"/>
              <a:t>Atención a la comunidad</a:t>
            </a:r>
          </a:p>
        </p:txBody>
      </p:sp>
      <p:pic>
        <p:nvPicPr>
          <p:cNvPr id="306" name="Picture Placeholder 16" descr="Picture Placeholder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48000" cy="341471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Rectangle 26"/>
          <p:cNvSpPr/>
          <p:nvPr/>
        </p:nvSpPr>
        <p:spPr>
          <a:xfrm>
            <a:off x="1" y="0"/>
            <a:ext cx="3048001" cy="3429000"/>
          </a:xfrm>
          <a:prstGeom prst="rect">
            <a:avLst/>
          </a:prstGeom>
          <a:solidFill>
            <a:srgbClr val="D9D9D9">
              <a:alpha val="8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08" name="Imagen 10" descr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039" y="3439161"/>
            <a:ext cx="3029962" cy="341883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Rectángulo 1"/>
          <p:cNvSpPr txBox="1"/>
          <p:nvPr/>
        </p:nvSpPr>
        <p:spPr>
          <a:xfrm>
            <a:off x="344306" y="3783419"/>
            <a:ext cx="2432270" cy="1900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Para la optimización de los recursos y la efectividad del trabajo, cada uno de los </a:t>
            </a:r>
            <a:r>
              <a:rPr lang="es-MX" dirty="0"/>
              <a:t>aliados</a:t>
            </a:r>
            <a:r>
              <a:rPr dirty="0"/>
              <a:t> realiza actividades específicas.</a:t>
            </a:r>
          </a:p>
        </p:txBody>
      </p:sp>
      <p:sp>
        <p:nvSpPr>
          <p:cNvPr id="310" name="Rectangle 26"/>
          <p:cNvSpPr/>
          <p:nvPr/>
        </p:nvSpPr>
        <p:spPr>
          <a:xfrm>
            <a:off x="3048000" y="3429000"/>
            <a:ext cx="3048000" cy="3429000"/>
          </a:xfrm>
          <a:prstGeom prst="rect">
            <a:avLst/>
          </a:prstGeom>
          <a:solidFill>
            <a:srgbClr val="D9D9D9">
              <a:alpha val="3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11" name="TextBox 46"/>
          <p:cNvSpPr txBox="1"/>
          <p:nvPr/>
        </p:nvSpPr>
        <p:spPr>
          <a:xfrm>
            <a:off x="232543" y="1135737"/>
            <a:ext cx="2867543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32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¿Qué hace </a:t>
            </a:r>
            <a:br>
              <a:rPr dirty="0"/>
            </a:br>
            <a:r>
              <a:rPr dirty="0"/>
              <a:t>cada quién?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5323841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Rectangle 26"/>
          <p:cNvSpPr/>
          <p:nvPr/>
        </p:nvSpPr>
        <p:spPr>
          <a:xfrm>
            <a:off x="362242" y="353741"/>
            <a:ext cx="4961598" cy="6115277"/>
          </a:xfrm>
          <a:prstGeom prst="rect">
            <a:avLst/>
          </a:prstGeom>
          <a:solidFill>
            <a:srgbClr val="F2F2F2">
              <a:alpha val="9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15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11" y="353744"/>
            <a:ext cx="7530718" cy="2203719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ectángulo 4"/>
          <p:cNvSpPr txBox="1"/>
          <p:nvPr/>
        </p:nvSpPr>
        <p:spPr>
          <a:xfrm>
            <a:off x="5551356" y="2557463"/>
            <a:ext cx="6278401" cy="416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Certificación de educación básica en modalidad no tradicional en alianza con el Instituto Nacional de Educación para los Adultos (INEA).</a:t>
            </a:r>
            <a:br>
              <a:rPr dirty="0"/>
            </a:br>
            <a:endParaRPr dirty="0"/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Cursos</a:t>
            </a:r>
            <a:r>
              <a:rPr lang="es-ES" dirty="0"/>
              <a:t> y becas</a:t>
            </a:r>
            <a:r>
              <a:rPr dirty="0"/>
              <a:t> de alfabetización digital, en convenio con CISCO, Microsoft y otros.</a:t>
            </a:r>
            <a:endParaRPr lang="es-ES" dirty="0"/>
          </a:p>
          <a:p>
            <a:pPr marR="5080" indent="12700" algn="just">
              <a:spcBef>
                <a:spcPts val="300"/>
              </a:spcBef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n-MX" dirty="0"/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Bachillerato profesional técnico, de acuerdo a la vocación del estado y al capital humano que demandan las empresas de la zona. En alianza con CONALEP, se ofrecen </a:t>
            </a:r>
            <a:r>
              <a:rPr spc="0" dirty="0"/>
              <a:t>58 carreras agrupadas en 7 áreas de formación técnica para atención de zonas industriales.</a:t>
            </a:r>
            <a:br>
              <a:rPr spc="0" dirty="0"/>
            </a:br>
            <a:endParaRPr spc="0" dirty="0"/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pc="0" dirty="0"/>
              <a:t>Capacitación</a:t>
            </a:r>
            <a:r>
              <a:rPr dirty="0"/>
              <a:t>, evaluación y certificación de competencias laborales, ante el CONOCER (Consejo Nacional de Normalización y Certificación de Competencias).</a:t>
            </a:r>
            <a:br>
              <a:rPr dirty="0"/>
            </a:br>
            <a:endParaRPr lang="es-ES" dirty="0"/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dirty="0"/>
              <a:t>Maestr@ Virtual® solución desarrollada por Fundación Por México para que los empleados y sus hijos tengan acompañamiento y apoyo educativo a través de programas de atención personalizada y plataformas digitales que apoyen su desarrollo académico mientras estudian en casa por la Pandemia del COVID-19</a:t>
            </a:r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dirty="0"/>
          </a:p>
          <a:p>
            <a:pPr marL="285750" marR="5080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 sz="1300" spc="-23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Alianzas con</a:t>
            </a:r>
            <a:r>
              <a:rPr lang="es-ES" dirty="0"/>
              <a:t> las mejores universidades y</a:t>
            </a:r>
            <a:r>
              <a:rPr dirty="0"/>
              <a:t>  principales Organizaciones Internacionales en mater</a:t>
            </a:r>
            <a:r>
              <a:rPr lang="en-MX" dirty="0"/>
              <a:t>í</a:t>
            </a:r>
            <a:r>
              <a:rPr dirty="0"/>
              <a:t>a de</a:t>
            </a:r>
            <a:r>
              <a:rPr lang="es-ES" dirty="0"/>
              <a:t> Derechos Humanos, Estándares Laborales, Medio Ambiente y Anticorrupción.</a:t>
            </a:r>
            <a:endParaRPr spc="-4" dirty="0"/>
          </a:p>
        </p:txBody>
      </p:sp>
      <p:pic>
        <p:nvPicPr>
          <p:cNvPr id="317" name="Imagen 8" descr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0" y="4291009"/>
            <a:ext cx="4961602" cy="2178007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Box 6"/>
          <p:cNvSpPr txBox="1"/>
          <p:nvPr/>
        </p:nvSpPr>
        <p:spPr>
          <a:xfrm>
            <a:off x="478078" y="252367"/>
            <a:ext cx="3324788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40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ES" dirty="0"/>
              <a:t>Modelo</a:t>
            </a:r>
          </a:p>
          <a:p>
            <a:pPr algn="r">
              <a:defRPr sz="40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 </a:t>
            </a:r>
            <a:r>
              <a:rPr dirty="0">
                <a:latin typeface="Montserrat Medium"/>
                <a:ea typeface="Montserrat Medium"/>
                <a:cs typeface="Montserrat Medium"/>
                <a:sym typeface="Montserrat Medium"/>
              </a:rPr>
              <a:t>Aula por México®</a:t>
            </a:r>
          </a:p>
        </p:txBody>
      </p:sp>
      <p:sp>
        <p:nvSpPr>
          <p:cNvPr id="319" name="Rectángulo 3"/>
          <p:cNvSpPr txBox="1"/>
          <p:nvPr/>
        </p:nvSpPr>
        <p:spPr>
          <a:xfrm>
            <a:off x="478078" y="2306890"/>
            <a:ext cx="3704036" cy="1568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lnSpc>
                <a:spcPct val="13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Estos son algunos de los programas </a:t>
            </a:r>
            <a:br>
              <a:rPr dirty="0"/>
            </a:br>
            <a:r>
              <a:rPr dirty="0"/>
              <a:t>qué Aula </a:t>
            </a:r>
            <a:r>
              <a:rPr lang="es-ES" dirty="0"/>
              <a:t>P</a:t>
            </a:r>
            <a:r>
              <a:rPr dirty="0"/>
              <a:t>or México® ofrece.</a:t>
            </a:r>
          </a:p>
          <a:p>
            <a:pPr algn="r">
              <a:lnSpc>
                <a:spcPct val="13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br>
              <a:rPr dirty="0"/>
            </a:br>
            <a:r>
              <a:rPr lang="es-MX" dirty="0"/>
              <a:t>L</a:t>
            </a:r>
            <a:r>
              <a:rPr dirty="0"/>
              <a:t>a flexibilidad para cubrir necesidades específicas es infinita.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609600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Rectangle 8"/>
          <p:cNvSpPr/>
          <p:nvPr/>
        </p:nvSpPr>
        <p:spPr>
          <a:xfrm>
            <a:off x="348343" y="348340"/>
            <a:ext cx="11495314" cy="6161320"/>
          </a:xfrm>
          <a:prstGeom prst="rect">
            <a:avLst/>
          </a:prstGeom>
          <a:solidFill>
            <a:srgbClr val="062B0A">
              <a:alpha val="1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23" name="Right Triangle 29"/>
          <p:cNvSpPr/>
          <p:nvPr/>
        </p:nvSpPr>
        <p:spPr>
          <a:xfrm rot="10800000">
            <a:off x="11384105" y="624146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D828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24" name="Right Triangle 29"/>
          <p:cNvSpPr/>
          <p:nvPr/>
        </p:nvSpPr>
        <p:spPr>
          <a:xfrm>
            <a:off x="650048" y="6071739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25" name="Rectángulo 1"/>
          <p:cNvSpPr txBox="1"/>
          <p:nvPr/>
        </p:nvSpPr>
        <p:spPr>
          <a:xfrm>
            <a:off x="6141718" y="2065622"/>
            <a:ext cx="5656221" cy="228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sz="28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El beneficio </a:t>
            </a:r>
            <a:r>
              <a:rPr lang="es-MX" dirty="0"/>
              <a:t>para todos</a:t>
            </a:r>
            <a:br>
              <a:rPr dirty="0"/>
            </a:br>
            <a:r>
              <a:rPr dirty="0"/>
              <a:t>es mucho más alto</a:t>
            </a:r>
          </a:p>
          <a:p>
            <a:pPr algn="ctr">
              <a:lnSpc>
                <a:spcPct val="130000"/>
              </a:lnSpc>
              <a:defRPr sz="28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que el costo </a:t>
            </a:r>
            <a:br>
              <a:rPr dirty="0"/>
            </a:br>
            <a:r>
              <a:rPr dirty="0"/>
              <a:t>del programa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77" y="342340"/>
            <a:ext cx="3246062" cy="650817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Rectangle 8"/>
          <p:cNvSpPr/>
          <p:nvPr/>
        </p:nvSpPr>
        <p:spPr>
          <a:xfrm>
            <a:off x="-808433" y="336695"/>
            <a:ext cx="11624337" cy="1492105"/>
          </a:xfrm>
          <a:prstGeom prst="rect">
            <a:avLst/>
          </a:prstGeom>
          <a:solidFill>
            <a:srgbClr val="062B0A">
              <a:alpha val="1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29" name="Picture Placeholder 17" descr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12714440" y="342339"/>
            <a:ext cx="6096003" cy="6858001"/>
          </a:xfrm>
          <a:prstGeom prst="rect">
            <a:avLst/>
          </a:prstGeom>
        </p:spPr>
      </p:pic>
      <p:sp>
        <p:nvSpPr>
          <p:cNvPr id="331" name="TextBox 24"/>
          <p:cNvSpPr txBox="1"/>
          <p:nvPr/>
        </p:nvSpPr>
        <p:spPr>
          <a:xfrm>
            <a:off x="511577" y="714592"/>
            <a:ext cx="5383705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sz="28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3600" dirty="0"/>
              <a:t>Aula Por México®</a:t>
            </a:r>
          </a:p>
        </p:txBody>
      </p:sp>
      <p:sp>
        <p:nvSpPr>
          <p:cNvPr id="332" name="Rectángulo 9"/>
          <p:cNvSpPr txBox="1"/>
          <p:nvPr/>
        </p:nvSpPr>
        <p:spPr>
          <a:xfrm>
            <a:off x="1852767" y="1972843"/>
            <a:ext cx="6878510" cy="442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Estudio de mercado y socio económico de la zona/comunidad</a:t>
            </a:r>
            <a:br>
              <a:rPr dirty="0"/>
            </a:br>
            <a:endParaRPr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Estudio de las necesidades y apoyos que requiere la empresa</a:t>
            </a:r>
            <a:br>
              <a:rPr dirty="0"/>
            </a:br>
            <a:endParaRPr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“Scouting” a la comunidad donde se establecerá Aula Por México</a:t>
            </a:r>
            <a:r>
              <a:rPr baseline="31999" dirty="0">
                <a:latin typeface="Symbol"/>
                <a:ea typeface="Symbol"/>
                <a:cs typeface="Symbol"/>
                <a:sym typeface="Symbol"/>
              </a:rPr>
              <a:t>Ò</a:t>
            </a:r>
            <a:br>
              <a:rPr baseline="31999" dirty="0">
                <a:latin typeface="Symbol"/>
                <a:ea typeface="Symbol"/>
                <a:cs typeface="Symbol"/>
                <a:sym typeface="Symbol"/>
              </a:rPr>
            </a:br>
            <a:endParaRPr baseline="31999" dirty="0">
              <a:latin typeface="Symbol"/>
              <a:ea typeface="Symbol"/>
              <a:cs typeface="Symbol"/>
              <a:sym typeface="Symbol"/>
            </a:endParaRPr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Gestión </a:t>
            </a:r>
            <a:r>
              <a:rPr lang="es-ES" dirty="0"/>
              <a:t>etapa 1 </a:t>
            </a:r>
            <a:r>
              <a:rPr dirty="0"/>
              <a:t>con los gobiernos Federal, estatal y/o municipal</a:t>
            </a:r>
            <a:br>
              <a:rPr dirty="0"/>
            </a:br>
            <a:endParaRPr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Adecuación y puesta en marcha de la infraestructura</a:t>
            </a:r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br>
              <a:rPr dirty="0"/>
            </a:br>
            <a:r>
              <a:rPr dirty="0"/>
              <a:t>• Los </a:t>
            </a:r>
            <a:r>
              <a:rPr lang="es-ES" dirty="0"/>
              <a:t>programas y contenidos</a:t>
            </a:r>
            <a:r>
              <a:rPr dirty="0"/>
              <a:t> del </a:t>
            </a:r>
            <a:r>
              <a:rPr lang="es-ES" dirty="0"/>
              <a:t>modelo </a:t>
            </a:r>
            <a:r>
              <a:rPr dirty="0"/>
              <a:t>Aula Por México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Ò</a:t>
            </a:r>
            <a:br>
              <a:rPr dirty="0">
                <a:latin typeface="Symbol"/>
                <a:ea typeface="Symbol"/>
                <a:cs typeface="Symbol"/>
                <a:sym typeface="Symbol"/>
              </a:rPr>
            </a:br>
            <a:endParaRPr dirty="0">
              <a:latin typeface="Symbol"/>
              <a:ea typeface="Symbol"/>
              <a:cs typeface="Symbol"/>
              <a:sym typeface="Symbol"/>
            </a:endParaRPr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Los cursos y becas digitales de CISCO y Microsoft</a:t>
            </a:r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br>
              <a:rPr dirty="0"/>
            </a:br>
            <a:r>
              <a:rPr dirty="0"/>
              <a:t>• Adquisición de</a:t>
            </a:r>
            <a:r>
              <a:rPr lang="en-MX" dirty="0"/>
              <a:t> </a:t>
            </a:r>
            <a:r>
              <a:rPr lang="en-US" dirty="0"/>
              <a:t>Mobiliario</a:t>
            </a:r>
            <a:r>
              <a:rPr lang="en-MX" dirty="0"/>
              <a:t> </a:t>
            </a:r>
            <a:r>
              <a:rPr lang="en-US" dirty="0"/>
              <a:t>y</a:t>
            </a:r>
            <a:r>
              <a:rPr dirty="0"/>
              <a:t> equipo</a:t>
            </a:r>
            <a:br>
              <a:rPr dirty="0"/>
            </a:br>
            <a:endParaRPr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• Generación </a:t>
            </a:r>
            <a:r>
              <a:rPr lang="es-ES" dirty="0"/>
              <a:t>trimestral </a:t>
            </a:r>
            <a:r>
              <a:rPr dirty="0"/>
              <a:t>de reportes e informes de transparencia</a:t>
            </a:r>
            <a:endParaRPr lang="es-ES"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n-MX" dirty="0"/>
          </a:p>
          <a:p>
            <a:pPr marR="3236" indent="8094"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MX" dirty="0"/>
              <a:t>La inversión social no incluye:</a:t>
            </a:r>
          </a:p>
          <a:p>
            <a:pPr marL="285750" marR="3236" lvl="2" indent="-285750">
              <a:buFont typeface="Arial" panose="020B0604020202020204" pitchFamily="34" charset="0"/>
              <a:buChar char="•"/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MX" dirty="0"/>
              <a:t>Capacitación y certificación de estandares de competencias laborales con CONOCER.</a:t>
            </a:r>
          </a:p>
          <a:p>
            <a:pPr marL="285750" marR="3236" indent="-285750">
              <a:buFont typeface="Arial" panose="020B0604020202020204" pitchFamily="34" charset="0"/>
              <a:buChar char="•"/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MX" dirty="0"/>
              <a:t>Modelo de formación mixta Fundación por México y Bachillerato CONALEP </a:t>
            </a:r>
          </a:p>
          <a:p>
            <a:pPr marL="285750" marR="3236" indent="-285750">
              <a:buFont typeface="Arial" panose="020B0604020202020204" pitchFamily="34" charset="0"/>
              <a:buChar char="•"/>
              <a:defRPr sz="1300" spc="68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MX" dirty="0"/>
              <a:t>Programa Maestr@ virtual®</a:t>
            </a:r>
            <a:endParaRPr dirty="0"/>
          </a:p>
        </p:txBody>
      </p:sp>
      <p:sp>
        <p:nvSpPr>
          <p:cNvPr id="334" name="Rectángulo 6"/>
          <p:cNvSpPr txBox="1"/>
          <p:nvPr/>
        </p:nvSpPr>
        <p:spPr>
          <a:xfrm>
            <a:off x="230160" y="3701522"/>
            <a:ext cx="1622607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236" indent="8094">
              <a:defRPr spc="69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La inversi</a:t>
            </a:r>
            <a:r>
              <a:rPr lang="en-MX" dirty="0"/>
              <a:t>ó</a:t>
            </a:r>
            <a:r>
              <a:rPr dirty="0"/>
              <a:t>n </a:t>
            </a:r>
            <a:r>
              <a:rPr lang="es-ES" dirty="0"/>
              <a:t>social </a:t>
            </a:r>
          </a:p>
          <a:p>
            <a:pPr marR="3236" indent="8094">
              <a:defRPr spc="69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incluye</a:t>
            </a:r>
            <a:r>
              <a:rPr sz="1600" spc="70" dirty="0"/>
              <a:t>:</a:t>
            </a:r>
            <a:br>
              <a:rPr sz="1600" spc="70" dirty="0"/>
            </a:br>
            <a:endParaRPr sz="1600" spc="7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Marcador de posición de imagen 10" descr="Marcador de posición de imagen 10"/>
          <p:cNvPicPr>
            <a:picLocks noGrp="1" noChangeAspect="1"/>
          </p:cNvPicPr>
          <p:nvPr>
            <p:ph type="pic" idx="14"/>
          </p:nvPr>
        </p:nvPicPr>
        <p:blipFill>
          <a:blip r:embed="rId2">
            <a:alphaModFix amt="80000"/>
          </a:blip>
          <a:srcRect r="9981"/>
          <a:stretch>
            <a:fillRect/>
          </a:stretch>
        </p:blipFill>
        <p:spPr>
          <a:xfrm>
            <a:off x="-2" y="-3"/>
            <a:ext cx="6173395" cy="6839471"/>
          </a:xfrm>
          <a:prstGeom prst="rect">
            <a:avLst/>
          </a:prstGeom>
        </p:spPr>
      </p:pic>
      <p:sp>
        <p:nvSpPr>
          <p:cNvPr id="337" name="Rectangle 8"/>
          <p:cNvSpPr/>
          <p:nvPr/>
        </p:nvSpPr>
        <p:spPr>
          <a:xfrm>
            <a:off x="443904" y="348340"/>
            <a:ext cx="11399754" cy="6161320"/>
          </a:xfrm>
          <a:prstGeom prst="rect">
            <a:avLst/>
          </a:prstGeom>
          <a:solidFill>
            <a:srgbClr val="807673">
              <a:alpha val="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38" name="Rectangle 8"/>
          <p:cNvSpPr/>
          <p:nvPr/>
        </p:nvSpPr>
        <p:spPr>
          <a:xfrm>
            <a:off x="1009650" y="2209798"/>
            <a:ext cx="3886200" cy="36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39" name="TextBox 17"/>
          <p:cNvSpPr txBox="1"/>
          <p:nvPr/>
        </p:nvSpPr>
        <p:spPr>
          <a:xfrm>
            <a:off x="6229947" y="554461"/>
            <a:ext cx="555715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defRPr sz="4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3200" dirty="0" err="1"/>
              <a:t>Ludoteca</a:t>
            </a:r>
            <a:r>
              <a:rPr lang="es-ES" sz="3200" dirty="0"/>
              <a:t> </a:t>
            </a:r>
            <a:r>
              <a:rPr sz="3200" dirty="0"/>
              <a:t>Por México</a:t>
            </a:r>
          </a:p>
        </p:txBody>
      </p:sp>
      <p:sp>
        <p:nvSpPr>
          <p:cNvPr id="340" name="TextBox 19"/>
          <p:cNvSpPr txBox="1"/>
          <p:nvPr/>
        </p:nvSpPr>
        <p:spPr>
          <a:xfrm>
            <a:off x="6743868" y="2186085"/>
            <a:ext cx="4552614" cy="2168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R="3236" indent="8094" algn="just">
              <a:lnSpc>
                <a:spcPct val="130000"/>
              </a:lnSpc>
              <a:defRPr sz="1500" spc="70">
                <a:solidFill>
                  <a:srgbClr val="7D8287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s-MX" dirty="0"/>
              <a:t>Nos ponemos en el lugar de tu comunidad, </a:t>
            </a:r>
            <a:r>
              <a:rPr dirty="0"/>
              <a:t>en el lugar de las madres y padres de familia</a:t>
            </a:r>
            <a:r>
              <a:rPr lang="es-MX" dirty="0"/>
              <a:t>. C</a:t>
            </a:r>
            <a:r>
              <a:rPr dirty="0"/>
              <a:t>rea</a:t>
            </a:r>
            <a:r>
              <a:rPr lang="es-MX" dirty="0"/>
              <a:t>mos</a:t>
            </a:r>
            <a:r>
              <a:rPr dirty="0"/>
              <a:t> Ludoteca </a:t>
            </a:r>
            <a:r>
              <a:rPr lang="es-ES" dirty="0"/>
              <a:t>P</a:t>
            </a:r>
            <a:r>
              <a:rPr dirty="0"/>
              <a:t>or México</a:t>
            </a:r>
            <a:r>
              <a:rPr lang="es-ES" dirty="0"/>
              <a:t>® como</a:t>
            </a:r>
            <a:r>
              <a:rPr dirty="0"/>
              <a:t> un espacio para niños de 3 a 12 años </a:t>
            </a:r>
            <a:r>
              <a:rPr lang="es-ES" dirty="0"/>
              <a:t>familiares </a:t>
            </a:r>
            <a:r>
              <a:rPr dirty="0"/>
              <a:t>de los beneficiarios</a:t>
            </a:r>
            <a:r>
              <a:rPr lang="es-MX" dirty="0"/>
              <a:t> Aula Por México®</a:t>
            </a:r>
            <a:r>
              <a:rPr dirty="0"/>
              <a:t> </a:t>
            </a:r>
            <a:r>
              <a:rPr lang="es-MX" dirty="0"/>
              <a:t>para que </a:t>
            </a:r>
            <a:r>
              <a:rPr dirty="0"/>
              <a:t>puedan </a:t>
            </a:r>
            <a:r>
              <a:rPr lang="es-ES" dirty="0"/>
              <a:t>aprender jugando </a:t>
            </a:r>
            <a:r>
              <a:rPr dirty="0"/>
              <a:t>mientras sus padres  estudian</a:t>
            </a:r>
            <a:r>
              <a:rPr lang="es-ES" dirty="0"/>
              <a:t> y se capacitan para mejorar su calidad de vida.</a:t>
            </a:r>
            <a:endParaRPr dirty="0"/>
          </a:p>
        </p:txBody>
      </p:sp>
      <p:sp>
        <p:nvSpPr>
          <p:cNvPr id="341" name="Rectangle 33"/>
          <p:cNvSpPr/>
          <p:nvPr/>
        </p:nvSpPr>
        <p:spPr>
          <a:xfrm>
            <a:off x="1243346" y="2406804"/>
            <a:ext cx="3418807" cy="3200944"/>
          </a:xfrm>
          <a:prstGeom prst="rect">
            <a:avLst/>
          </a:prstGeom>
          <a:solidFill>
            <a:srgbClr val="000000">
              <a:alpha val="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42" name="Rectángulo 12"/>
          <p:cNvSpPr txBox="1"/>
          <p:nvPr/>
        </p:nvSpPr>
        <p:spPr>
          <a:xfrm>
            <a:off x="6096000" y="4819642"/>
            <a:ext cx="5895128" cy="13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10000"/>
              </a:lnSpc>
              <a:defRPr sz="1500" spc="65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Juego</a:t>
            </a:r>
            <a:r>
              <a:rPr spc="0" dirty="0"/>
              <a:t> + educación = </a:t>
            </a:r>
          </a:p>
          <a:p>
            <a:pPr algn="ctr">
              <a:lnSpc>
                <a:spcPct val="110000"/>
              </a:lnSpc>
              <a:defRPr sz="1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desarrollo de inteligencia – personalidad – afectos </a:t>
            </a:r>
          </a:p>
          <a:p>
            <a:pPr algn="ctr">
              <a:lnSpc>
                <a:spcPct val="110000"/>
              </a:lnSpc>
              <a:defRPr sz="1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br>
              <a:rPr dirty="0"/>
            </a:br>
            <a:r>
              <a:rPr dirty="0"/>
              <a:t>Gracias a eso tendrán un mejor desarrollo psicosocial </a:t>
            </a:r>
            <a:br>
              <a:rPr dirty="0"/>
            </a:br>
            <a:r>
              <a:rPr dirty="0"/>
              <a:t>+ intelectual + afectivo</a:t>
            </a:r>
          </a:p>
        </p:txBody>
      </p:sp>
      <p:pic>
        <p:nvPicPr>
          <p:cNvPr id="343" name="Marcador de posición de imagen 2" descr="Marcador de posición de imagen 2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44" name="Imagen 13" descr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346" y="2441418"/>
            <a:ext cx="3418807" cy="3197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A0A01B-3A47-4952-BE2A-4F064C433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7" y="5590740"/>
            <a:ext cx="701854" cy="701854"/>
          </a:xfrm>
          <a:prstGeom prst="rect">
            <a:avLst/>
          </a:prstGeom>
        </p:spPr>
      </p:pic>
      <p:pic>
        <p:nvPicPr>
          <p:cNvPr id="363" name="Marcador de posición de imagen 10" descr="Marcador de posición de imagen 10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1009650" y="0"/>
            <a:ext cx="10172700" cy="3048000"/>
          </a:xfrm>
          <a:prstGeom prst="rect">
            <a:avLst/>
          </a:prstGeom>
        </p:spPr>
      </p:pic>
      <p:grpSp>
        <p:nvGrpSpPr>
          <p:cNvPr id="366" name="Rectangle 8"/>
          <p:cNvGrpSpPr/>
          <p:nvPr/>
        </p:nvGrpSpPr>
        <p:grpSpPr>
          <a:xfrm>
            <a:off x="348341" y="348339"/>
            <a:ext cx="11495318" cy="6161322"/>
            <a:chOff x="0" y="0"/>
            <a:chExt cx="11495316" cy="6161321"/>
          </a:xfrm>
        </p:grpSpPr>
        <p:sp>
          <p:nvSpPr>
            <p:cNvPr id="364" name="Rectángulo"/>
            <p:cNvSpPr/>
            <p:nvPr/>
          </p:nvSpPr>
          <p:spPr>
            <a:xfrm>
              <a:off x="-1" y="-1"/>
              <a:ext cx="11495318" cy="6161322"/>
            </a:xfrm>
            <a:prstGeom prst="rect">
              <a:avLst/>
            </a:prstGeom>
            <a:solidFill>
              <a:srgbClr val="062B0A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365" name="Texto"/>
            <p:cNvSpPr txBox="1"/>
            <p:nvPr/>
          </p:nvSpPr>
          <p:spPr>
            <a:xfrm>
              <a:off x="45719" y="2895239"/>
              <a:ext cx="11403878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lvl1pPr>
            </a:lstStyle>
            <a:p>
              <a:r>
                <a:rPr dirty="0"/>
                <a:t>      </a:t>
              </a:r>
            </a:p>
          </p:txBody>
        </p:sp>
      </p:grpSp>
      <p:sp>
        <p:nvSpPr>
          <p:cNvPr id="367" name="Rectangle 8"/>
          <p:cNvSpPr/>
          <p:nvPr/>
        </p:nvSpPr>
        <p:spPr>
          <a:xfrm>
            <a:off x="3107145" y="1142999"/>
            <a:ext cx="5888164" cy="991580"/>
          </a:xfrm>
          <a:prstGeom prst="rect">
            <a:avLst/>
          </a:prstGeom>
          <a:solidFill>
            <a:srgbClr val="FFFFFF">
              <a:alpha val="89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68" name="TextBox 24"/>
          <p:cNvSpPr txBox="1"/>
          <p:nvPr/>
        </p:nvSpPr>
        <p:spPr>
          <a:xfrm>
            <a:off x="3616819" y="1262866"/>
            <a:ext cx="487581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36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Alianzas </a:t>
            </a:r>
            <a:r>
              <a:rPr dirty="0">
                <a:latin typeface="Montserrat Light"/>
                <a:ea typeface="Montserrat Light"/>
                <a:cs typeface="Montserrat Light"/>
                <a:sym typeface="Montserrat Light"/>
              </a:rPr>
              <a:t>estratégicas</a:t>
            </a:r>
          </a:p>
        </p:txBody>
      </p:sp>
      <p:pic>
        <p:nvPicPr>
          <p:cNvPr id="369" name="logos_aliados_FPM.png" descr="logos_aliados_F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272" y="3235444"/>
            <a:ext cx="9700904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95111"/>
            <a:ext cx="11390139" cy="6070602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Rectangle 8"/>
          <p:cNvSpPr/>
          <p:nvPr/>
        </p:nvSpPr>
        <p:spPr>
          <a:xfrm>
            <a:off x="357007" y="395109"/>
            <a:ext cx="11404607" cy="6070605"/>
          </a:xfrm>
          <a:prstGeom prst="rect">
            <a:avLst/>
          </a:prstGeom>
          <a:solidFill>
            <a:srgbClr val="800000">
              <a:alpha val="62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73" name="Rectangle 8"/>
          <p:cNvSpPr/>
          <p:nvPr/>
        </p:nvSpPr>
        <p:spPr>
          <a:xfrm>
            <a:off x="6045200" y="2382447"/>
            <a:ext cx="5702300" cy="1485573"/>
          </a:xfrm>
          <a:prstGeom prst="rect">
            <a:avLst/>
          </a:prstGeom>
          <a:solidFill>
            <a:srgbClr val="FFFFFF">
              <a:alpha val="3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74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76" y="2521391"/>
            <a:ext cx="5051779" cy="1108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n 9" descr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813" y="4134020"/>
            <a:ext cx="2747831" cy="1798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n 9" descr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393700"/>
            <a:ext cx="11404601" cy="607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031" y="5938122"/>
            <a:ext cx="4497238" cy="286109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Rectángulo 10"/>
          <p:cNvSpPr/>
          <p:nvPr/>
        </p:nvSpPr>
        <p:spPr>
          <a:xfrm>
            <a:off x="1119564" y="873677"/>
            <a:ext cx="10043761" cy="4846354"/>
          </a:xfrm>
          <a:prstGeom prst="rect">
            <a:avLst/>
          </a:prstGeom>
          <a:solidFill>
            <a:srgbClr val="FFFFFF">
              <a:alpha val="8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380" name="TextBox 24"/>
          <p:cNvSpPr txBox="1"/>
          <p:nvPr/>
        </p:nvSpPr>
        <p:spPr>
          <a:xfrm>
            <a:off x="3277189" y="2211304"/>
            <a:ext cx="5652416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dirty="0"/>
              <a:t>Gracias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Marcador de posición de imagen 11" descr="Marcador de posición de imagen 11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3" name="Rectangle 8"/>
          <p:cNvSpPr/>
          <p:nvPr/>
        </p:nvSpPr>
        <p:spPr>
          <a:xfrm>
            <a:off x="393696" y="393700"/>
            <a:ext cx="11404607" cy="6070600"/>
          </a:xfrm>
          <a:prstGeom prst="rect">
            <a:avLst/>
          </a:prstGeom>
          <a:solidFill>
            <a:srgbClr val="800000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04" name="Rectangle 8"/>
          <p:cNvSpPr/>
          <p:nvPr/>
        </p:nvSpPr>
        <p:spPr>
          <a:xfrm>
            <a:off x="393696" y="2835055"/>
            <a:ext cx="5060250" cy="1485572"/>
          </a:xfrm>
          <a:prstGeom prst="rect">
            <a:avLst/>
          </a:prstGeom>
          <a:solidFill>
            <a:srgbClr val="FFFFFF">
              <a:alpha val="3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205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24" y="3298597"/>
            <a:ext cx="4005037" cy="6354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BA5A79-E72A-4FC2-AB02-1DB3ACAB4DD9}"/>
              </a:ext>
            </a:extLst>
          </p:cNvPr>
          <p:cNvSpPr txBox="1"/>
          <p:nvPr/>
        </p:nvSpPr>
        <p:spPr>
          <a:xfrm>
            <a:off x="1853783" y="4838471"/>
            <a:ext cx="4242216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200" b="0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Montserrat Regular"/>
                <a:sym typeface="Helvetica"/>
              </a:rPr>
              <a:t>www.pormexicofundacion.org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Marcador de posición de imagen 4" descr="Marcador de posición de imagen 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8" name="Rectangle 8"/>
          <p:cNvSpPr/>
          <p:nvPr/>
        </p:nvSpPr>
        <p:spPr>
          <a:xfrm>
            <a:off x="6095998" y="0"/>
            <a:ext cx="6091242" cy="6876272"/>
          </a:xfrm>
          <a:prstGeom prst="rect">
            <a:avLst/>
          </a:prstGeom>
          <a:solidFill>
            <a:srgbClr val="062B0A">
              <a:alpha val="3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09" name="Rectangle 8"/>
          <p:cNvSpPr/>
          <p:nvPr/>
        </p:nvSpPr>
        <p:spPr>
          <a:xfrm>
            <a:off x="362242" y="348340"/>
            <a:ext cx="11495314" cy="6161320"/>
          </a:xfrm>
          <a:prstGeom prst="rect">
            <a:avLst/>
          </a:prstGeom>
          <a:solidFill>
            <a:srgbClr val="062B0A">
              <a:alpha val="1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10" name="Right Triangle 29"/>
          <p:cNvSpPr/>
          <p:nvPr/>
        </p:nvSpPr>
        <p:spPr>
          <a:xfrm rot="10800000">
            <a:off x="11384105" y="624146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D828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11" name="Rectangle 8"/>
          <p:cNvSpPr/>
          <p:nvPr/>
        </p:nvSpPr>
        <p:spPr>
          <a:xfrm>
            <a:off x="12999307" y="1668001"/>
            <a:ext cx="6089653" cy="6856861"/>
          </a:xfrm>
          <a:prstGeom prst="rect">
            <a:avLst/>
          </a:prstGeom>
          <a:solidFill>
            <a:srgbClr val="800000">
              <a:alpha val="69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12" name="Right Triangle 29"/>
          <p:cNvSpPr/>
          <p:nvPr/>
        </p:nvSpPr>
        <p:spPr>
          <a:xfrm>
            <a:off x="650048" y="6071739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213" name="Imagen 18" descr="Imagen 18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451849" y="1856350"/>
            <a:ext cx="3320154" cy="1908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n 17" descr="Imagen 17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263482" y="349250"/>
            <a:ext cx="4611626" cy="394411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Box 38"/>
          <p:cNvSpPr txBox="1"/>
          <p:nvPr/>
        </p:nvSpPr>
        <p:spPr>
          <a:xfrm>
            <a:off x="883199" y="768597"/>
            <a:ext cx="4865571" cy="4569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/>
              <a:t>SOMOS UNA ORGANIZACIÓN CIVIL QUE VE </a:t>
            </a:r>
            <a:br>
              <a:rPr lang="es-MX"/>
            </a:br>
            <a:r>
              <a:rPr lang="es-MX"/>
              <a:t>Y TRABAJA POR MÉXICO Y PARA </a:t>
            </a:r>
            <a:r>
              <a:rPr lang="es-MX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s-MX"/>
              <a:t> MEXICANOS.</a:t>
            </a:r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/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/>
              <a:t>SOMOS, QUIEN VINCULA A COMUNIDADES, EMPRESAS </a:t>
            </a:r>
            <a:br>
              <a:rPr lang="es-MX"/>
            </a:br>
            <a:r>
              <a:rPr lang="es-MX"/>
              <a:t>Y GOBIERNO PARA BENEFICIO DE TODOS.</a:t>
            </a:r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/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/>
              <a:t>SOMOS, QUIEN ACCIONA PROGRAMAS DE EDUCACIÓN, CAPACITACIÓN Y DESARROLLO DE COMPETENCIAS </a:t>
            </a:r>
            <a:br>
              <a:rPr lang="es-MX"/>
            </a:br>
            <a:r>
              <a:rPr lang="es-MX"/>
              <a:t>PARA INTEGRAR A MÁS MEXICANOS A LA PLANTA LABORAL.</a:t>
            </a:r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/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/>
              <a:t>SOMOS, QUIEN EDUCA PORQUE ESTAMOS CONVENCIDOS </a:t>
            </a:r>
            <a:br>
              <a:rPr lang="es-MX"/>
            </a:br>
            <a:r>
              <a:rPr lang="es-MX"/>
              <a:t>QUE LA EDUCACIÓN GENERA BIENESTAR, PROSPERIDAD </a:t>
            </a:r>
            <a:br>
              <a:rPr lang="es-MX"/>
            </a:br>
            <a:r>
              <a:rPr lang="es-MX"/>
              <a:t>Y UNA VIDA DIGNA.</a:t>
            </a:r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es-MX"/>
          </a:p>
          <a:p>
            <a:pPr algn="just">
              <a:lnSpc>
                <a:spcPct val="130000"/>
              </a:lnSpc>
              <a:defRPr sz="1500">
                <a:solidFill>
                  <a:srgbClr val="80808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s-MX"/>
              <a:t>SOMOS Y QUEREMOS SER MÁS.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599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n 11" descr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830" y="1668001"/>
            <a:ext cx="3284195" cy="36288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ight Triangle 29"/>
          <p:cNvSpPr/>
          <p:nvPr/>
        </p:nvSpPr>
        <p:spPr>
          <a:xfrm rot="10800000">
            <a:off x="11384105" y="624146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D828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199" name="Right Triangle 29"/>
          <p:cNvSpPr/>
          <p:nvPr/>
        </p:nvSpPr>
        <p:spPr>
          <a:xfrm>
            <a:off x="650048" y="6071739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00" name="Rectangle 8"/>
          <p:cNvSpPr/>
          <p:nvPr/>
        </p:nvSpPr>
        <p:spPr>
          <a:xfrm>
            <a:off x="348343" y="348340"/>
            <a:ext cx="11495314" cy="6161320"/>
          </a:xfrm>
          <a:prstGeom prst="rect">
            <a:avLst/>
          </a:prstGeom>
          <a:solidFill>
            <a:srgbClr val="062B0A">
              <a:alpha val="1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3459D34-F5E1-446C-8FE4-E90E1095F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703522"/>
            <a:ext cx="1548522" cy="1548522"/>
          </a:xfrm>
          <a:prstGeom prst="rect">
            <a:avLst/>
          </a:prstGeom>
        </p:spPr>
      </p:pic>
      <p:pic>
        <p:nvPicPr>
          <p:cNvPr id="260" name="Imagen 3" descr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609600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Rectangle 8"/>
          <p:cNvSpPr/>
          <p:nvPr/>
        </p:nvSpPr>
        <p:spPr>
          <a:xfrm>
            <a:off x="350868" y="391480"/>
            <a:ext cx="11404607" cy="6075040"/>
          </a:xfrm>
          <a:prstGeom prst="rect">
            <a:avLst/>
          </a:prstGeom>
          <a:solidFill>
            <a:srgbClr val="807673">
              <a:alpha val="4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62" name="Right Triangle 29"/>
          <p:cNvSpPr/>
          <p:nvPr/>
        </p:nvSpPr>
        <p:spPr>
          <a:xfrm rot="10800000">
            <a:off x="11384105" y="624146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D828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63" name="Right Triangle 29"/>
          <p:cNvSpPr/>
          <p:nvPr/>
        </p:nvSpPr>
        <p:spPr>
          <a:xfrm>
            <a:off x="650048" y="6071739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CD2AB8-B776-4279-85A4-81D1454BE996}"/>
              </a:ext>
            </a:extLst>
          </p:cNvPr>
          <p:cNvSpPr txBox="1"/>
          <p:nvPr/>
        </p:nvSpPr>
        <p:spPr>
          <a:xfrm>
            <a:off x="6482460" y="2384190"/>
            <a:ext cx="5203061" cy="3766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A partir de agosto de 2020 en Fundación Por México somos miembros del Pacto Mundial de la ONU, la mayor iniciativa en sostenibilidad empresarial.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El pacto Global esta conformado por más de 10,000 empresas y 4000 ONG´s a nivel mundial cuyas acciones están alineadas a los ejes de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Derechos Humanos, Estándares Laborales, Medio Ambiente y Anticorrupción.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Montserrat 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Estamos orgullosos de haber sido seleccionados para participar en dos grupos de trabajo: Educación y 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 Bold"/>
                <a:ea typeface="Calibri" panose="020F0502020204030204" pitchFamily="34" charset="0"/>
                <a:cs typeface="Times New Roman" panose="02020603050405020304" pitchFamily="18" charset="0"/>
              </a:rPr>
              <a:t>Trabajo Decente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8"/>
          <p:cNvSpPr/>
          <p:nvPr/>
        </p:nvSpPr>
        <p:spPr>
          <a:xfrm>
            <a:off x="5775325" y="349021"/>
            <a:ext cx="5914198" cy="6161320"/>
          </a:xfrm>
          <a:prstGeom prst="rect">
            <a:avLst/>
          </a:prstGeom>
          <a:solidFill>
            <a:srgbClr val="807673">
              <a:alpha val="1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55" name="Marcador de posición de imagen 15" descr="Marcador de posición de imagen 15"/>
          <p:cNvPicPr>
            <a:picLocks noGrp="1" noChangeAspect="1"/>
          </p:cNvPicPr>
          <p:nvPr>
            <p:ph type="pic" idx="16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161801" cy="6858000"/>
          </a:xfrm>
          <a:prstGeom prst="rect">
            <a:avLst/>
          </a:prstGeom>
        </p:spPr>
      </p:pic>
      <p:pic>
        <p:nvPicPr>
          <p:cNvPr id="356" name="Marcador de posición de imagen 17" descr="Marcador de posición de imagen 17"/>
          <p:cNvPicPr>
            <a:picLocks noGrp="1" noChangeAspect="1"/>
          </p:cNvPicPr>
          <p:nvPr>
            <p:ph type="pic" idx="17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7" name="Rectángulo 51"/>
          <p:cNvSpPr txBox="1"/>
          <p:nvPr/>
        </p:nvSpPr>
        <p:spPr>
          <a:xfrm>
            <a:off x="5896662" y="487387"/>
            <a:ext cx="3951208" cy="147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30000"/>
              </a:lnSpc>
              <a:defRPr sz="14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T</a:t>
            </a:r>
            <a:r>
              <a:rPr dirty="0"/>
              <a:t>odas</a:t>
            </a:r>
            <a:r>
              <a:rPr lang="es-MX" dirty="0"/>
              <a:t> </a:t>
            </a:r>
            <a:r>
              <a:rPr dirty="0"/>
              <a:t>las acciones y programas que </a:t>
            </a:r>
            <a:r>
              <a:rPr lang="es-ES" dirty="0"/>
              <a:t>integran el Modelo Aula Por México® </a:t>
            </a:r>
            <a:r>
              <a:rPr dirty="0"/>
              <a:t>impactan directamente en 10 de los </a:t>
            </a:r>
            <a:r>
              <a:rPr dirty="0">
                <a:latin typeface="Montserrat Medium"/>
                <a:ea typeface="Montserrat Medium"/>
                <a:cs typeface="Montserrat Medium"/>
                <a:sym typeface="Montserrat Medium"/>
              </a:rPr>
              <a:t>17 Objetivos de Desarrollo Sostenible de la Agenda 2030 de Naciones Unidas</a:t>
            </a:r>
            <a:r>
              <a:rPr lang="es-MX" dirty="0">
                <a:latin typeface="Montserrat Medium"/>
                <a:ea typeface="Montserrat Medium"/>
                <a:cs typeface="Montserrat Medium"/>
                <a:sym typeface="Montserrat Medium"/>
              </a:rPr>
              <a:t> que son las siguientes: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8" name="Rectángulo 52"/>
          <p:cNvSpPr txBox="1"/>
          <p:nvPr/>
        </p:nvSpPr>
        <p:spPr>
          <a:xfrm>
            <a:off x="5896662" y="2486721"/>
            <a:ext cx="3951208" cy="351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1. Fin de la Pobreza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2. Hambre Cero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3. Salud y Bienestar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4. Educación de Calidad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5. Igualdad de Género</a:t>
            </a:r>
            <a:br>
              <a:rPr dirty="0"/>
            </a:br>
            <a:r>
              <a:rPr dirty="0"/>
              <a:t>8. Trabajo Decente y Crecimiento Económico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9. Industria, Innovación e Infraestructura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10. Reducción de las Desigualdades,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11. Ciudades y Comunidades Sostenibles, </a:t>
            </a:r>
          </a:p>
          <a:p>
            <a:pPr>
              <a:lnSpc>
                <a:spcPct val="150000"/>
              </a:lnSpc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17. Alianzas para lograr los objetivos</a:t>
            </a:r>
          </a:p>
        </p:txBody>
      </p:sp>
      <p:sp>
        <p:nvSpPr>
          <p:cNvPr id="359" name="TextBox 24"/>
          <p:cNvSpPr txBox="1"/>
          <p:nvPr/>
        </p:nvSpPr>
        <p:spPr>
          <a:xfrm>
            <a:off x="1890903" y="134190"/>
            <a:ext cx="368372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40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Acciones alineadas</a:t>
            </a:r>
          </a:p>
        </p:txBody>
      </p:sp>
      <p:pic>
        <p:nvPicPr>
          <p:cNvPr id="360" name="Imagen 54" descr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42" y="2627789"/>
            <a:ext cx="4387280" cy="388255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extBox 22"/>
          <p:cNvSpPr txBox="1"/>
          <p:nvPr/>
        </p:nvSpPr>
        <p:spPr>
          <a:xfrm>
            <a:off x="1684737" y="1550971"/>
            <a:ext cx="3842061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defRPr sz="21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Con los Objetivos </a:t>
            </a:r>
            <a:br>
              <a:rPr dirty="0"/>
            </a:br>
            <a:r>
              <a:rPr dirty="0"/>
              <a:t>de Desarrollo Sostenible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34">
            <a:extLst>
              <a:ext uri="{FF2B5EF4-FFF2-40B4-BE49-F238E27FC236}">
                <a16:creationId xmlns:a16="http://schemas.microsoft.com/office/drawing/2014/main" id="{E1ADB428-9121-481F-A2A7-101EBF6BE351}"/>
              </a:ext>
            </a:extLst>
          </p:cNvPr>
          <p:cNvGrpSpPr/>
          <p:nvPr/>
        </p:nvGrpSpPr>
        <p:grpSpPr>
          <a:xfrm>
            <a:off x="478015" y="578594"/>
            <a:ext cx="5806514" cy="5559616"/>
            <a:chOff x="-1" y="0"/>
            <a:chExt cx="5806513" cy="5559614"/>
          </a:xfrm>
        </p:grpSpPr>
        <p:pic>
          <p:nvPicPr>
            <p:cNvPr id="19" name="Imagen 18" descr="Imagen 18">
              <a:extLst>
                <a:ext uri="{FF2B5EF4-FFF2-40B4-BE49-F238E27FC236}">
                  <a16:creationId xmlns:a16="http://schemas.microsoft.com/office/drawing/2014/main" id="{5417C66A-DE54-4643-BA9E-9A9BD708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2887040" cy="2746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Marcador de posición de imagen 24" descr="Marcador de posición de imagen 24">
              <a:extLst>
                <a:ext uri="{FF2B5EF4-FFF2-40B4-BE49-F238E27FC236}">
                  <a16:creationId xmlns:a16="http://schemas.microsoft.com/office/drawing/2014/main" id="{1B351BEE-AB39-43FA-BE95-66EAEB03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2746465"/>
              <a:ext cx="2887040" cy="2813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Marcador de posición de imagen 11" descr="Marcador de posición de imagen 11">
              <a:extLst>
                <a:ext uri="{FF2B5EF4-FFF2-40B4-BE49-F238E27FC236}">
                  <a16:creationId xmlns:a16="http://schemas.microsoft.com/office/drawing/2014/main" id="{341A9A8D-E52B-4F8D-B10F-A1F16E4A8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7034" y="-1"/>
              <a:ext cx="2919479" cy="55596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" name="Rectangle 8"/>
          <p:cNvSpPr/>
          <p:nvPr/>
        </p:nvSpPr>
        <p:spPr>
          <a:xfrm>
            <a:off x="348343" y="348340"/>
            <a:ext cx="11495314" cy="616132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>
              <a:solidFill>
                <a:schemeClr val="bg1"/>
              </a:solidFill>
            </a:endParaRPr>
          </a:p>
        </p:txBody>
      </p:sp>
      <p:grpSp>
        <p:nvGrpSpPr>
          <p:cNvPr id="226" name="Agrupar 3"/>
          <p:cNvGrpSpPr/>
          <p:nvPr/>
        </p:nvGrpSpPr>
        <p:grpSpPr>
          <a:xfrm>
            <a:off x="7195975" y="2809422"/>
            <a:ext cx="3562359" cy="3329979"/>
            <a:chOff x="-2" y="-1"/>
            <a:chExt cx="3562357" cy="3329977"/>
          </a:xfrm>
        </p:grpSpPr>
        <p:sp>
          <p:nvSpPr>
            <p:cNvPr id="220" name="Oval 4"/>
            <p:cNvSpPr/>
            <p:nvPr/>
          </p:nvSpPr>
          <p:spPr>
            <a:xfrm>
              <a:off x="-2" y="-1"/>
              <a:ext cx="1962155" cy="1962155"/>
            </a:xfrm>
            <a:prstGeom prst="ellipse">
              <a:avLst/>
            </a:prstGeom>
            <a:solidFill>
              <a:srgbClr val="800000">
                <a:alpha val="3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BFBFB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221" name="Oval 37"/>
            <p:cNvSpPr/>
            <p:nvPr/>
          </p:nvSpPr>
          <p:spPr>
            <a:xfrm>
              <a:off x="1600200" y="-1"/>
              <a:ext cx="1962155" cy="1962155"/>
            </a:xfrm>
            <a:prstGeom prst="ellipse">
              <a:avLst/>
            </a:prstGeom>
            <a:solidFill>
              <a:srgbClr val="008000">
                <a:alpha val="4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222" name="Oval 38"/>
            <p:cNvSpPr/>
            <p:nvPr/>
          </p:nvSpPr>
          <p:spPr>
            <a:xfrm>
              <a:off x="814752" y="1367821"/>
              <a:ext cx="1962155" cy="1962155"/>
            </a:xfrm>
            <a:prstGeom prst="ellipse">
              <a:avLst/>
            </a:prstGeom>
            <a:solidFill>
              <a:srgbClr val="D9D9D9">
                <a:alpha val="7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A6A6A6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endParaRPr dirty="0"/>
            </a:p>
          </p:txBody>
        </p:sp>
        <p:sp>
          <p:nvSpPr>
            <p:cNvPr id="223" name="TextBox 40"/>
            <p:cNvSpPr txBox="1"/>
            <p:nvPr/>
          </p:nvSpPr>
          <p:spPr>
            <a:xfrm>
              <a:off x="331466" y="548979"/>
              <a:ext cx="1223015" cy="77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SECTOR PÚBLICO</a:t>
              </a:r>
              <a:br>
                <a:rPr dirty="0"/>
              </a:br>
              <a:endParaRPr dirty="0"/>
            </a:p>
          </p:txBody>
        </p:sp>
        <p:sp>
          <p:nvSpPr>
            <p:cNvPr id="224" name="TextBox 45"/>
            <p:cNvSpPr txBox="1"/>
            <p:nvPr/>
          </p:nvSpPr>
          <p:spPr>
            <a:xfrm>
              <a:off x="1767183" y="842577"/>
              <a:ext cx="1622453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s-MX" sz="1200" dirty="0">
                  <a:solidFill>
                    <a:schemeClr val="bg1"/>
                  </a:solidFill>
                  <a:latin typeface="Montserrat Bold"/>
                </a:rPr>
                <a:t>SECTOR PRIVADO</a:t>
              </a:r>
            </a:p>
          </p:txBody>
        </p:sp>
        <p:sp>
          <p:nvSpPr>
            <p:cNvPr id="225" name="TextBox 46"/>
            <p:cNvSpPr txBox="1"/>
            <p:nvPr/>
          </p:nvSpPr>
          <p:spPr>
            <a:xfrm>
              <a:off x="913344" y="1965948"/>
              <a:ext cx="1793663" cy="77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5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GOBIERNOS ESTATALES</a:t>
              </a:r>
            </a:p>
            <a:p>
              <a:pPr algn="ctr">
                <a:defRPr sz="15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 MUNICIPALES</a:t>
              </a:r>
            </a:p>
          </p:txBody>
        </p:sp>
      </p:grpSp>
      <p:sp>
        <p:nvSpPr>
          <p:cNvPr id="227" name="Rectangle 8"/>
          <p:cNvSpPr/>
          <p:nvPr/>
        </p:nvSpPr>
        <p:spPr>
          <a:xfrm>
            <a:off x="348341" y="2528023"/>
            <a:ext cx="3204936" cy="1869565"/>
          </a:xfrm>
          <a:prstGeom prst="rect">
            <a:avLst/>
          </a:prstGeom>
          <a:solidFill>
            <a:srgbClr val="807673">
              <a:alpha val="4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28" name="TextBox 51"/>
          <p:cNvSpPr txBox="1"/>
          <p:nvPr/>
        </p:nvSpPr>
        <p:spPr>
          <a:xfrm>
            <a:off x="611890" y="2652072"/>
            <a:ext cx="2699912" cy="163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30000"/>
              </a:lnSpc>
              <a:defRPr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es-MX"/>
              <a:t>TODOS PODEMOS TRABAJAR EN EQUIPO PARA LOGRAR EL DESARROLLO Y BIENESTAR SOCIAL, GENERANDO OPORTUNIDADES EN DONDE ACTUALMENTE SE PIENSA QUE NO LAS HAY.</a:t>
            </a:r>
          </a:p>
        </p:txBody>
      </p:sp>
      <p:pic>
        <p:nvPicPr>
          <p:cNvPr id="229" name="Imagen 23" descr="Imagen 23"/>
          <p:cNvPicPr>
            <a:picLocks noChangeAspect="1"/>
          </p:cNvPicPr>
          <p:nvPr/>
        </p:nvPicPr>
        <p:blipFill>
          <a:blip r:embed="rId5">
            <a:alphaModFix amt="12000"/>
          </a:blip>
          <a:stretch>
            <a:fillRect/>
          </a:stretch>
        </p:blipFill>
        <p:spPr>
          <a:xfrm>
            <a:off x="6019479" y="396280"/>
            <a:ext cx="3999385" cy="34204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Agrupar 5"/>
          <p:cNvGrpSpPr/>
          <p:nvPr/>
        </p:nvGrpSpPr>
        <p:grpSpPr>
          <a:xfrm>
            <a:off x="6580794" y="813481"/>
            <a:ext cx="5818437" cy="1169550"/>
            <a:chOff x="-1" y="-6483"/>
            <a:chExt cx="5818436" cy="1169549"/>
          </a:xfrm>
        </p:grpSpPr>
        <p:sp>
          <p:nvSpPr>
            <p:cNvPr id="230" name="TextBox 35"/>
            <p:cNvSpPr txBox="1"/>
            <p:nvPr/>
          </p:nvSpPr>
          <p:spPr>
            <a:xfrm>
              <a:off x="-1" y="-6483"/>
              <a:ext cx="5818436" cy="815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4700">
                  <a:solidFill>
                    <a:srgbClr val="7D82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dirty="0"/>
                <a:t>Te necesitamos</a:t>
              </a:r>
            </a:p>
          </p:txBody>
        </p:sp>
        <p:sp>
          <p:nvSpPr>
            <p:cNvPr id="231" name="Rectángulo 1"/>
            <p:cNvSpPr txBox="1"/>
            <p:nvPr/>
          </p:nvSpPr>
          <p:spPr>
            <a:xfrm>
              <a:off x="-1" y="793738"/>
              <a:ext cx="480676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7D8287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dirty="0"/>
                <a:t>Fundación Por México necesita de</a:t>
              </a:r>
              <a:r>
                <a:rPr lang="es-MX" dirty="0"/>
                <a:t> nuevos</a:t>
              </a:r>
              <a:r>
                <a:rPr dirty="0"/>
                <a:t> aliados: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n 49" descr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8" y="-1253"/>
            <a:ext cx="4861827" cy="685925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 8"/>
          <p:cNvSpPr/>
          <p:nvPr/>
        </p:nvSpPr>
        <p:spPr>
          <a:xfrm>
            <a:off x="301236" y="348339"/>
            <a:ext cx="11495314" cy="6161320"/>
          </a:xfrm>
          <a:prstGeom prst="rect">
            <a:avLst/>
          </a:prstGeom>
          <a:solidFill>
            <a:srgbClr val="808080">
              <a:alpha val="9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48" name="Rectángulo 4"/>
          <p:cNvSpPr txBox="1"/>
          <p:nvPr/>
        </p:nvSpPr>
        <p:spPr>
          <a:xfrm>
            <a:off x="708993" y="781176"/>
            <a:ext cx="2600252" cy="215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EDUCACIÓN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dirty="0"/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• </a:t>
            </a:r>
            <a:r>
              <a:rPr lang="es-MX" dirty="0"/>
              <a:t>COMBATIR EL REZAGO EDUCATIVO</a:t>
            </a:r>
            <a:br>
              <a:rPr lang="es-MX" dirty="0"/>
            </a:br>
            <a:r>
              <a:rPr lang="es-MX" dirty="0"/>
              <a:t>• ALFABETIZACIÓN </a:t>
            </a:r>
            <a:br>
              <a:rPr lang="es-MX" dirty="0"/>
            </a:br>
            <a:r>
              <a:rPr lang="es-MX" dirty="0"/>
              <a:t>• ALFABETIZACIÓN DIGITAL</a:t>
            </a:r>
            <a:br>
              <a:rPr lang="es-MX" dirty="0"/>
            </a:br>
            <a:r>
              <a:rPr lang="es-MX" dirty="0"/>
              <a:t>• ESPACIOS LÚDICOS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• MODELO FORMACIÓN DUAL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dirty="0"/>
          </a:p>
        </p:txBody>
      </p:sp>
      <p:sp>
        <p:nvSpPr>
          <p:cNvPr id="249" name="Rectángulo 8"/>
          <p:cNvSpPr txBox="1"/>
          <p:nvPr/>
        </p:nvSpPr>
        <p:spPr>
          <a:xfrm>
            <a:off x="9051410" y="769026"/>
            <a:ext cx="2745139" cy="241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TRABAJO</a:t>
            </a:r>
          </a:p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dirty="0"/>
          </a:p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• CAPACITAR DE ACUERDO </a:t>
            </a:r>
            <a:br>
              <a:rPr lang="es-MX" dirty="0"/>
            </a:br>
            <a:r>
              <a:rPr lang="es-MX" dirty="0"/>
              <a:t>A LOS PERFILES QUE SE REQUIEREN</a:t>
            </a:r>
            <a:br>
              <a:rPr lang="es-MX" dirty="0"/>
            </a:br>
            <a:r>
              <a:rPr lang="es-MX" dirty="0"/>
              <a:t>• DESARROLLAR  COMPETENCIAS  LABORALES</a:t>
            </a:r>
            <a:br>
              <a:rPr lang="es-MX" dirty="0"/>
            </a:br>
            <a:r>
              <a:rPr lang="es-MX" dirty="0"/>
              <a:t>• REDUCIR  LA TASA DE DESEMPLEO</a:t>
            </a:r>
            <a:br>
              <a:rPr lang="es-MX" dirty="0"/>
            </a:br>
            <a:r>
              <a:rPr lang="es-MX" dirty="0"/>
              <a:t>• AUMENTAR LEALTAD DE LOS TRABAJADORES</a:t>
            </a:r>
          </a:p>
        </p:txBody>
      </p:sp>
      <p:sp>
        <p:nvSpPr>
          <p:cNvPr id="250" name="Rectángulo 14"/>
          <p:cNvSpPr txBox="1"/>
          <p:nvPr/>
        </p:nvSpPr>
        <p:spPr>
          <a:xfrm>
            <a:off x="9133840" y="3779234"/>
            <a:ext cx="2480002" cy="215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PERSPECTIVA DE GÉNERO</a:t>
            </a:r>
          </a:p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dirty="0"/>
          </a:p>
          <a:p>
            <a:pPr marL="285750" indent="-285750" algn="r">
              <a:lnSpc>
                <a:spcPct val="130000"/>
              </a:lnSpc>
              <a:buSzPct val="100000"/>
              <a:buFont typeface="Arial"/>
              <a:buChar char="•"/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PROMOVER  EQUIDAD DE GÉNERO</a:t>
            </a:r>
          </a:p>
          <a:p>
            <a:pPr algn="r"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• COMBATIR LA DESIGUALDAD</a:t>
            </a:r>
            <a:br>
              <a:rPr lang="es-MX" dirty="0"/>
            </a:br>
            <a:r>
              <a:rPr lang="es-MX" dirty="0"/>
              <a:t>• GENERAR MAYOR PARTICIPACIÓN DE LAS MUJERES EN EL ÁMBITO LABORAL</a:t>
            </a:r>
          </a:p>
        </p:txBody>
      </p:sp>
      <p:sp>
        <p:nvSpPr>
          <p:cNvPr id="251" name="Rectángulo 6"/>
          <p:cNvSpPr txBox="1"/>
          <p:nvPr/>
        </p:nvSpPr>
        <p:spPr>
          <a:xfrm>
            <a:off x="605704" y="3781218"/>
            <a:ext cx="2703541" cy="241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COMUNIDAD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dirty="0"/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• COHESIÓN SOCIAL ENTRE </a:t>
            </a:r>
            <a:br>
              <a:rPr lang="es-MX" dirty="0"/>
            </a:br>
            <a:r>
              <a:rPr lang="es-MX" dirty="0"/>
              <a:t>LA COMUNIDAD Y NESCAFÉ</a:t>
            </a:r>
            <a:br>
              <a:rPr lang="es-MX" dirty="0"/>
            </a:br>
            <a:r>
              <a:rPr lang="es-MX" dirty="0"/>
              <a:t>• CONTRIBUCIÓN A LA SEGURIDAD</a:t>
            </a:r>
            <a:br>
              <a:rPr lang="es-MX" dirty="0"/>
            </a:br>
            <a:r>
              <a:rPr lang="es-MX" dirty="0"/>
              <a:t>• RESCATE DE  ESPACIOS URBANOS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dirty="0"/>
              <a:t>• PROGRAMAS MEDIO AMBIENTALES</a:t>
            </a:r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s-MX" dirty="0"/>
          </a:p>
          <a:p>
            <a:pPr>
              <a:lnSpc>
                <a:spcPct val="130000"/>
              </a:lnSpc>
              <a:defRPr sz="13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es-MX" dirty="0"/>
          </a:p>
        </p:txBody>
      </p:sp>
      <p:sp>
        <p:nvSpPr>
          <p:cNvPr id="252" name="Rectangle 8"/>
          <p:cNvSpPr/>
          <p:nvPr/>
        </p:nvSpPr>
        <p:spPr>
          <a:xfrm>
            <a:off x="294638" y="799747"/>
            <a:ext cx="2041320" cy="328016"/>
          </a:xfrm>
          <a:prstGeom prst="rect">
            <a:avLst/>
          </a:prstGeom>
          <a:solidFill>
            <a:srgbClr val="404040">
              <a:alpha val="2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53" name="Rectangle 8"/>
          <p:cNvSpPr/>
          <p:nvPr/>
        </p:nvSpPr>
        <p:spPr>
          <a:xfrm>
            <a:off x="294638" y="3832824"/>
            <a:ext cx="2041320" cy="328016"/>
          </a:xfrm>
          <a:prstGeom prst="rect">
            <a:avLst/>
          </a:prstGeom>
          <a:solidFill>
            <a:srgbClr val="404040">
              <a:alpha val="2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54" name="Rectangle 8"/>
          <p:cNvSpPr/>
          <p:nvPr/>
        </p:nvSpPr>
        <p:spPr>
          <a:xfrm>
            <a:off x="9755233" y="799747"/>
            <a:ext cx="2041320" cy="328016"/>
          </a:xfrm>
          <a:prstGeom prst="rect">
            <a:avLst/>
          </a:prstGeom>
          <a:solidFill>
            <a:srgbClr val="404040">
              <a:alpha val="2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55" name="Rectangle 8"/>
          <p:cNvSpPr/>
          <p:nvPr/>
        </p:nvSpPr>
        <p:spPr>
          <a:xfrm>
            <a:off x="9133840" y="3836987"/>
            <a:ext cx="2662713" cy="328016"/>
          </a:xfrm>
          <a:prstGeom prst="rect">
            <a:avLst/>
          </a:prstGeom>
          <a:solidFill>
            <a:srgbClr val="404040">
              <a:alpha val="28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noFill/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56" name="TextBox 11"/>
          <p:cNvSpPr txBox="1"/>
          <p:nvPr/>
        </p:nvSpPr>
        <p:spPr>
          <a:xfrm>
            <a:off x="3924194" y="605430"/>
            <a:ext cx="4363905" cy="133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sz="45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Campos </a:t>
            </a:r>
            <a:br>
              <a:rPr dirty="0"/>
            </a:br>
            <a:r>
              <a:rPr dirty="0">
                <a:latin typeface="Montserrat Light"/>
                <a:ea typeface="Montserrat Light"/>
                <a:cs typeface="Montserrat Light"/>
                <a:sym typeface="Montserrat Light"/>
              </a:rPr>
              <a:t>de acción</a:t>
            </a:r>
          </a:p>
        </p:txBody>
      </p:sp>
      <p:sp>
        <p:nvSpPr>
          <p:cNvPr id="257" name="Right Triangle 29"/>
          <p:cNvSpPr/>
          <p:nvPr/>
        </p:nvSpPr>
        <p:spPr>
          <a:xfrm>
            <a:off x="3799099" y="6204191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58" name="Right Triangle 29"/>
          <p:cNvSpPr/>
          <p:nvPr/>
        </p:nvSpPr>
        <p:spPr>
          <a:xfrm rot="10800000">
            <a:off x="8092264" y="460699"/>
            <a:ext cx="158753" cy="158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8"/>
          <p:cNvSpPr/>
          <p:nvPr/>
        </p:nvSpPr>
        <p:spPr>
          <a:xfrm>
            <a:off x="362239" y="353524"/>
            <a:ext cx="5804884" cy="6161320"/>
          </a:xfrm>
          <a:prstGeom prst="rect">
            <a:avLst/>
          </a:prstGeom>
          <a:solidFill>
            <a:srgbClr val="062B0A">
              <a:alpha val="1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267" name="Marcador de posición de imagen 4" descr="Marcador de posición de imagen 4"/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137978" y="439205"/>
            <a:ext cx="5257511" cy="6007559"/>
          </a:xfrm>
          <a:prstGeom prst="rect">
            <a:avLst/>
          </a:prstGeom>
        </p:spPr>
      </p:pic>
      <p:sp>
        <p:nvSpPr>
          <p:cNvPr id="268" name="Rectangle 8"/>
          <p:cNvSpPr/>
          <p:nvPr/>
        </p:nvSpPr>
        <p:spPr>
          <a:xfrm>
            <a:off x="6137979" y="343156"/>
            <a:ext cx="5294993" cy="6161320"/>
          </a:xfrm>
          <a:prstGeom prst="rect">
            <a:avLst/>
          </a:prstGeom>
          <a:solidFill>
            <a:srgbClr val="062B0A">
              <a:alpha val="1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sp>
        <p:nvSpPr>
          <p:cNvPr id="269" name="TextBox 18"/>
          <p:cNvSpPr txBox="1"/>
          <p:nvPr/>
        </p:nvSpPr>
        <p:spPr>
          <a:xfrm>
            <a:off x="1040935" y="659486"/>
            <a:ext cx="4518666" cy="133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sz="4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dirty="0"/>
              <a:t>Del compromiso</a:t>
            </a:r>
          </a:p>
          <a:p>
            <a:pPr>
              <a:lnSpc>
                <a:spcPct val="90000"/>
              </a:lnSpc>
              <a:defRPr sz="4500">
                <a:solidFill>
                  <a:srgbClr val="7D8287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a la acción</a:t>
            </a:r>
          </a:p>
        </p:txBody>
      </p:sp>
      <p:pic>
        <p:nvPicPr>
          <p:cNvPr id="270" name="Imagen 37" descr="Imagen 37"/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5969060" y="2913888"/>
            <a:ext cx="4611626" cy="39441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Box 19"/>
          <p:cNvSpPr txBox="1"/>
          <p:nvPr/>
        </p:nvSpPr>
        <p:spPr>
          <a:xfrm>
            <a:off x="1040935" y="2485901"/>
            <a:ext cx="4518666" cy="331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600" dirty="0"/>
              <a:t>La educación es la solución para llevar oportunidades a todas las comunidades del país.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600" dirty="0"/>
              <a:t>Con educación hay trabajo.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600" dirty="0"/>
              <a:t>Con trabajo hay desarrollo económico.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600" dirty="0"/>
              <a:t>Con desarrollo económico hay bienestar garantizado.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>
                <a:solidFill>
                  <a:srgbClr val="7D828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s-MX" sz="1600" dirty="0"/>
              <a:t>Con bienestar garantizado hay seguridad, tejido social y un futuro garantizado.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igit - Multi 1 - Bright">
  <a:themeElements>
    <a:clrScheme name="Digit - Multi 1 - Br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000FF"/>
      </a:hlink>
      <a:folHlink>
        <a:srgbClr val="FF00FF"/>
      </a:folHlink>
    </a:clrScheme>
    <a:fontScheme name="Digit - Multi 1 - Brigh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git - Multi 1 - Br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git - Multi 1 - Bright">
  <a:themeElements>
    <a:clrScheme name="Digit - Multi 1 - Br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000FF"/>
      </a:hlink>
      <a:folHlink>
        <a:srgbClr val="FF00FF"/>
      </a:folHlink>
    </a:clrScheme>
    <a:fontScheme name="Digit - Multi 1 - Brigh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igit - Multi 1 - Br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1090</Words>
  <Application>Microsoft Macintosh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Helvetica</vt:lpstr>
      <vt:lpstr>Montserrat Bold</vt:lpstr>
      <vt:lpstr>Montserrat Light</vt:lpstr>
      <vt:lpstr>Montserrat Medium</vt:lpstr>
      <vt:lpstr>Montserrat Regular</vt:lpstr>
      <vt:lpstr>Symbol</vt:lpstr>
      <vt:lpstr>Digit - Multi 1 - Bright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Fundacion Por Mexico</dc:creator>
  <cp:lastModifiedBy>Karla Mawcinitt Bueno</cp:lastModifiedBy>
  <cp:revision>49</cp:revision>
  <dcterms:modified xsi:type="dcterms:W3CDTF">2021-02-24T22:07:00Z</dcterms:modified>
</cp:coreProperties>
</file>